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1" r:id="rId1"/>
  </p:sldMasterIdLst>
  <p:notesMasterIdLst>
    <p:notesMasterId r:id="rId57"/>
  </p:notesMasterIdLst>
  <p:handoutMasterIdLst>
    <p:handoutMasterId r:id="rId58"/>
  </p:handoutMasterIdLst>
  <p:sldIdLst>
    <p:sldId id="293" r:id="rId2"/>
    <p:sldId id="284" r:id="rId3"/>
    <p:sldId id="274" r:id="rId4"/>
    <p:sldId id="294" r:id="rId5"/>
    <p:sldId id="281" r:id="rId6"/>
    <p:sldId id="279" r:id="rId7"/>
    <p:sldId id="399" r:id="rId8"/>
    <p:sldId id="369" r:id="rId9"/>
    <p:sldId id="271" r:id="rId10"/>
    <p:sldId id="276" r:id="rId11"/>
    <p:sldId id="280" r:id="rId12"/>
    <p:sldId id="261" r:id="rId13"/>
    <p:sldId id="278" r:id="rId14"/>
    <p:sldId id="272" r:id="rId15"/>
    <p:sldId id="290" r:id="rId16"/>
    <p:sldId id="446" r:id="rId17"/>
    <p:sldId id="291" r:id="rId18"/>
    <p:sldId id="334" r:id="rId19"/>
    <p:sldId id="292" r:id="rId20"/>
    <p:sldId id="390" r:id="rId21"/>
    <p:sldId id="371" r:id="rId22"/>
    <p:sldId id="372" r:id="rId23"/>
    <p:sldId id="282" r:id="rId24"/>
    <p:sldId id="373" r:id="rId25"/>
    <p:sldId id="343" r:id="rId26"/>
    <p:sldId id="387" r:id="rId27"/>
    <p:sldId id="344" r:id="rId28"/>
    <p:sldId id="345" r:id="rId29"/>
    <p:sldId id="447" r:id="rId30"/>
    <p:sldId id="346" r:id="rId31"/>
    <p:sldId id="388" r:id="rId32"/>
    <p:sldId id="442" r:id="rId33"/>
    <p:sldId id="443" r:id="rId34"/>
    <p:sldId id="444" r:id="rId35"/>
    <p:sldId id="389" r:id="rId36"/>
    <p:sldId id="375" r:id="rId37"/>
    <p:sldId id="367" r:id="rId38"/>
    <p:sldId id="393" r:id="rId39"/>
    <p:sldId id="366" r:id="rId40"/>
    <p:sldId id="402" r:id="rId41"/>
    <p:sldId id="401" r:id="rId42"/>
    <p:sldId id="395" r:id="rId43"/>
    <p:sldId id="396" r:id="rId44"/>
    <p:sldId id="445" r:id="rId45"/>
    <p:sldId id="398" r:id="rId46"/>
    <p:sldId id="368" r:id="rId47"/>
    <p:sldId id="378" r:id="rId48"/>
    <p:sldId id="403" r:id="rId49"/>
    <p:sldId id="409" r:id="rId50"/>
    <p:sldId id="410" r:id="rId51"/>
    <p:sldId id="406" r:id="rId52"/>
    <p:sldId id="404" r:id="rId53"/>
    <p:sldId id="418" r:id="rId54"/>
    <p:sldId id="440" r:id="rId55"/>
    <p:sldId id="441" r:id="rId5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959"/>
    <a:srgbClr val="FFCC00"/>
    <a:srgbClr val="EEB016"/>
    <a:srgbClr val="F1F10F"/>
    <a:srgbClr val="E2AC00"/>
    <a:srgbClr val="FF9999"/>
    <a:srgbClr val="F1F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291" autoAdjust="0"/>
  </p:normalViewPr>
  <p:slideViewPr>
    <p:cSldViewPr>
      <p:cViewPr varScale="1">
        <p:scale>
          <a:sx n="81" d="100"/>
          <a:sy n="81" d="100"/>
        </p:scale>
        <p:origin x="1536" y="72"/>
      </p:cViewPr>
      <p:guideLst>
        <p:guide orient="horz" pos="2160"/>
        <p:guide pos="2880"/>
      </p:guideLst>
    </p:cSldViewPr>
  </p:slideViewPr>
  <p:outlineViewPr>
    <p:cViewPr>
      <p:scale>
        <a:sx n="33" d="100"/>
        <a:sy n="33" d="100"/>
      </p:scale>
      <p:origin x="0" y="-1236"/>
    </p:cViewPr>
  </p:outlin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3340F7C-A6B7-4AC6-BC84-AF584E1BAB5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it-IT"/>
              <a:t>a</a:t>
            </a:r>
          </a:p>
        </p:txBody>
      </p:sp>
      <p:sp>
        <p:nvSpPr>
          <p:cNvPr id="3" name="Segnaposto data 2">
            <a:extLst>
              <a:ext uri="{FF2B5EF4-FFF2-40B4-BE49-F238E27FC236}">
                <a16:creationId xmlns:a16="http://schemas.microsoft.com/office/drawing/2014/main" id="{28D9C5A8-5356-4199-A282-47F6AFB0BAA6}"/>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59F7CBB-C6C4-41B8-A05C-94496CB9FF81}" type="datetimeFigureOut">
              <a:rPr lang="it-IT" smtClean="0"/>
              <a:t>06/11/2018</a:t>
            </a:fld>
            <a:endParaRPr lang="it-IT"/>
          </a:p>
        </p:txBody>
      </p:sp>
      <p:sp>
        <p:nvSpPr>
          <p:cNvPr id="4" name="Segnaposto piè di pagina 3">
            <a:extLst>
              <a:ext uri="{FF2B5EF4-FFF2-40B4-BE49-F238E27FC236}">
                <a16:creationId xmlns:a16="http://schemas.microsoft.com/office/drawing/2014/main" id="{F3F51AD0-B9AD-46F5-9130-13C5D0F2031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0A339FF-076E-4811-8682-6BEBCE29E113}"/>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6F07124-7A1E-433E-9213-50AF09B785CD}" type="slidenum">
              <a:rPr lang="it-IT" smtClean="0"/>
              <a:t>‹N›</a:t>
            </a:fld>
            <a:endParaRPr lang="it-IT"/>
          </a:p>
        </p:txBody>
      </p:sp>
    </p:spTree>
    <p:extLst>
      <p:ext uri="{BB962C8B-B14F-4D97-AF65-F5344CB8AC3E}">
        <p14:creationId xmlns:p14="http://schemas.microsoft.com/office/powerpoint/2010/main" val="95018259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it-IT"/>
              <a:t>a</a:t>
            </a:r>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45A09E3-6C4E-48E8-861F-B8D940967839}" type="datetimeFigureOut">
              <a:rPr lang="it-IT" smtClean="0"/>
              <a:t>06/11/2018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5228844-361B-4D55-ABEF-EFD2C6409F1A}" type="slidenum">
              <a:rPr lang="it-IT" smtClean="0"/>
              <a:t>‹N›</a:t>
            </a:fld>
            <a:endParaRPr lang="it-IT"/>
          </a:p>
        </p:txBody>
      </p:sp>
    </p:spTree>
    <p:extLst>
      <p:ext uri="{BB962C8B-B14F-4D97-AF65-F5344CB8AC3E}">
        <p14:creationId xmlns:p14="http://schemas.microsoft.com/office/powerpoint/2010/main" val="150785977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intestazione 3"/>
          <p:cNvSpPr>
            <a:spLocks noGrp="1"/>
          </p:cNvSpPr>
          <p:nvPr>
            <p:ph type="hdr" sz="quarter" idx="10"/>
          </p:nvPr>
        </p:nvSpPr>
        <p:spPr/>
        <p:txBody>
          <a:bodyPr/>
          <a:lstStyle/>
          <a:p>
            <a:r>
              <a:rPr lang="it-IT"/>
              <a:t>a</a:t>
            </a:r>
          </a:p>
        </p:txBody>
      </p:sp>
    </p:spTree>
    <p:extLst>
      <p:ext uri="{BB962C8B-B14F-4D97-AF65-F5344CB8AC3E}">
        <p14:creationId xmlns:p14="http://schemas.microsoft.com/office/powerpoint/2010/main" val="370312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903E1DE-AF36-433F-A4A8-248DBD30C55D}" type="datetime1">
              <a:rPr lang="it-IT" smtClean="0"/>
              <a:t>06/11/2018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AF24DC-5F20-45CC-8302-FD98269C283F}" type="slidenum">
              <a:rPr lang="it-IT" smtClean="0"/>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56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B87520-B2D3-40AC-84CB-CEDD7E0DF327}" type="datetime1">
              <a:rPr lang="it-IT" smtClean="0"/>
              <a:t>06/11/2018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AF24DC-5F20-45CC-8302-FD98269C283F}" type="slidenum">
              <a:rPr lang="it-IT" smtClean="0"/>
              <a:t>‹N›</a:t>
            </a:fld>
            <a:endParaRPr lang="it-IT"/>
          </a:p>
        </p:txBody>
      </p:sp>
    </p:spTree>
    <p:extLst>
      <p:ext uri="{BB962C8B-B14F-4D97-AF65-F5344CB8AC3E}">
        <p14:creationId xmlns:p14="http://schemas.microsoft.com/office/powerpoint/2010/main" val="41266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C95288C-4D8E-4768-9EAE-85B41F3DD099}" type="datetime1">
              <a:rPr lang="it-IT" smtClean="0"/>
              <a:t>06/11/2018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AF24DC-5F20-45CC-8302-FD98269C283F}" type="slidenum">
              <a:rPr lang="it-IT" smtClean="0"/>
              <a:t>‹N›</a:t>
            </a:fld>
            <a:endParaRPr lang="it-IT"/>
          </a:p>
        </p:txBody>
      </p:sp>
    </p:spTree>
    <p:extLst>
      <p:ext uri="{BB962C8B-B14F-4D97-AF65-F5344CB8AC3E}">
        <p14:creationId xmlns:p14="http://schemas.microsoft.com/office/powerpoint/2010/main" val="122229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8FA6B41-6D11-41A2-825D-6DB79C22D559}" type="datetime1">
              <a:rPr lang="it-IT" smtClean="0"/>
              <a:t>06/11/2018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AF24DC-5F20-45CC-8302-FD98269C283F}" type="slidenum">
              <a:rPr lang="it-IT" smtClean="0"/>
              <a:t>‹N›</a:t>
            </a:fld>
            <a:endParaRPr lang="it-IT"/>
          </a:p>
        </p:txBody>
      </p:sp>
    </p:spTree>
    <p:extLst>
      <p:ext uri="{BB962C8B-B14F-4D97-AF65-F5344CB8AC3E}">
        <p14:creationId xmlns:p14="http://schemas.microsoft.com/office/powerpoint/2010/main" val="197602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07D62C8-1D48-4C5C-8F2B-6EE77401BEB0}" type="datetime1">
              <a:rPr lang="it-IT" smtClean="0"/>
              <a:t>06/11/2018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7AF24DC-5F20-45CC-8302-FD98269C283F}" type="slidenum">
              <a:rPr lang="it-IT" smtClean="0"/>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77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8959095-F493-4942-AE4D-8EB65C1DC91D}" type="datetime1">
              <a:rPr lang="it-IT" smtClean="0"/>
              <a:t>06/11/2018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AF24DC-5F20-45CC-8302-FD98269C283F}" type="slidenum">
              <a:rPr lang="it-IT" smtClean="0"/>
              <a:t>‹N›</a:t>
            </a:fld>
            <a:endParaRPr lang="it-IT"/>
          </a:p>
        </p:txBody>
      </p:sp>
    </p:spTree>
    <p:extLst>
      <p:ext uri="{BB962C8B-B14F-4D97-AF65-F5344CB8AC3E}">
        <p14:creationId xmlns:p14="http://schemas.microsoft.com/office/powerpoint/2010/main" val="169603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2960" y="2582334"/>
            <a:ext cx="370332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63440" y="2582334"/>
            <a:ext cx="370332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063F36D-31A6-4B77-B991-ED63C5D59705}" type="datetime1">
              <a:rPr lang="it-IT" smtClean="0"/>
              <a:t>06/11/2018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7AF24DC-5F20-45CC-8302-FD98269C283F}" type="slidenum">
              <a:rPr lang="it-IT" smtClean="0"/>
              <a:t>‹N›</a:t>
            </a:fld>
            <a:endParaRPr lang="it-IT"/>
          </a:p>
        </p:txBody>
      </p:sp>
    </p:spTree>
    <p:extLst>
      <p:ext uri="{BB962C8B-B14F-4D97-AF65-F5344CB8AC3E}">
        <p14:creationId xmlns:p14="http://schemas.microsoft.com/office/powerpoint/2010/main" val="429162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F99C163-2128-4DE5-8857-0C3A41303DA1}" type="datetime1">
              <a:rPr lang="it-IT" smtClean="0"/>
              <a:t>06/11/2018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7AF24DC-5F20-45CC-8302-FD98269C283F}" type="slidenum">
              <a:rPr lang="it-IT" smtClean="0"/>
              <a:t>‹N›</a:t>
            </a:fld>
            <a:endParaRPr lang="it-IT"/>
          </a:p>
        </p:txBody>
      </p:sp>
    </p:spTree>
    <p:extLst>
      <p:ext uri="{BB962C8B-B14F-4D97-AF65-F5344CB8AC3E}">
        <p14:creationId xmlns:p14="http://schemas.microsoft.com/office/powerpoint/2010/main" val="1643886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8A9D5A-DCEA-47E1-9CC6-484C4708EF36}" type="datetime1">
              <a:rPr lang="it-IT" smtClean="0"/>
              <a:t>06/11/2018</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D7AF24DC-5F20-45CC-8302-FD98269C283F}" type="slidenum">
              <a:rPr lang="it-IT" smtClean="0"/>
              <a:t>‹N›</a:t>
            </a:fld>
            <a:endParaRPr lang="it-IT"/>
          </a:p>
        </p:txBody>
      </p:sp>
    </p:spTree>
    <p:extLst>
      <p:ext uri="{BB962C8B-B14F-4D97-AF65-F5344CB8AC3E}">
        <p14:creationId xmlns:p14="http://schemas.microsoft.com/office/powerpoint/2010/main" val="119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1412516-6B47-4D8C-B67A-69E1086DFA55}" type="datetime1">
              <a:rPr lang="it-IT" smtClean="0"/>
              <a:t>06/11/2018</a:t>
            </a:fld>
            <a:endParaRPr lang="it-I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AF24DC-5F20-45CC-8302-FD98269C283F}" type="slidenum">
              <a:rPr lang="it-IT" smtClean="0"/>
              <a:t>‹N›</a:t>
            </a:fld>
            <a:endParaRPr lang="it-IT"/>
          </a:p>
        </p:txBody>
      </p:sp>
    </p:spTree>
    <p:extLst>
      <p:ext uri="{BB962C8B-B14F-4D97-AF65-F5344CB8AC3E}">
        <p14:creationId xmlns:p14="http://schemas.microsoft.com/office/powerpoint/2010/main" val="306715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7AFD2AAD-445F-4E5C-9BA6-F30E10F3EB62}" type="datetime1">
              <a:rPr lang="it-IT" smtClean="0"/>
              <a:t>06/11/2018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7AF24DC-5F20-45CC-8302-FD98269C283F}" type="slidenum">
              <a:rPr lang="it-IT" smtClean="0"/>
              <a:t>‹N›</a:t>
            </a:fld>
            <a:endParaRPr lang="it-IT"/>
          </a:p>
        </p:txBody>
      </p:sp>
    </p:spTree>
    <p:extLst>
      <p:ext uri="{BB962C8B-B14F-4D97-AF65-F5344CB8AC3E}">
        <p14:creationId xmlns:p14="http://schemas.microsoft.com/office/powerpoint/2010/main" val="175216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3000">
              <a:schemeClr val="accent1">
                <a:lumMod val="0"/>
                <a:lumOff val="100000"/>
              </a:schemeClr>
            </a:gs>
            <a:gs pos="74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A518CF3-80C5-4A26-9632-6E3A15C90AD6}" type="datetime1">
              <a:rPr lang="it-IT" smtClean="0"/>
              <a:t>06/11/2018</a:t>
            </a:fld>
            <a:endParaRPr lang="it-I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7AF24DC-5F20-45CC-8302-FD98269C283F}" type="slidenum">
              <a:rPr lang="it-IT" smtClean="0"/>
              <a:t>‹N›</a:t>
            </a:fld>
            <a:endParaRPr lang="it-IT"/>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242882"/>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info@italsoluzioni.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doceasy.it/Pages/Servizi_Automazione_WSG.aspx"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www.agendadigitale.eu/cittadinanza-digitale/e-fattura-quando-non-conviene-la-conservazione-presso-l-agenzia-delle-entrate/"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5.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vaservizi.agenziaentrate.gov.it/portal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agenziaentrate.gov.it/wps/wcm/connect/a8316033-6124-4667-99d8-ed143dc72c20/Provvedimento_30042018+.pdf?MOD=AJPERES&amp;CACHEID=a8316033-6124-4667-99d8-ed143dc72c20"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agenziaentrate.gov.it/wps/content/nsilib/nsi/normativa+e+prassi/provvedimenti/2018/aprile+2018+provvedimenti/provvedimento+30042018+fatturazione+elettronica" TargetMode="External"/><Relationship Id="rId2" Type="http://schemas.openxmlformats.org/officeDocument/2006/relationships/hyperlink" Target="http://www.normattiva.it/uri-res/N2Ls?urn:nir:stato:decreto.legislativo:2015;127" TargetMode="Externa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hyperlink" Target="https://www.agenziaentrate.gov.it/wps/file/Nsilib/Nsi/Normativa+e+Prassi/Circolari/Archivio+circolari/Circolari+2018/Luglio+2018/Circolare+n+13+del+02+luglio+2018/Circolare_13_02072018.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gif"/><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g"/></Relationships>
</file>

<file path=ppt/slides/_rels/slide54.xml.rels><?xml version="1.0" encoding="UTF-8" standalone="yes"?>
<Relationships xmlns="http://schemas.openxmlformats.org/package/2006/relationships"><Relationship Id="rId3" Type="http://schemas.openxmlformats.org/officeDocument/2006/relationships/hyperlink" Target="http://italsoluzioni.dyndns.org:8000/Fatturazione%20elettronica/" TargetMode="External"/><Relationship Id="rId2" Type="http://schemas.openxmlformats.org/officeDocument/2006/relationships/hyperlink" Target="http://www.italsoluzioni.com/" TargetMode="Externa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gif"/></Relationships>
</file>

<file path=ppt/slides/_rels/slide55.xml.rels><?xml version="1.0" encoding="UTF-8" standalone="yes"?>
<Relationships xmlns="http://schemas.openxmlformats.org/package/2006/relationships"><Relationship Id="rId3" Type="http://schemas.openxmlformats.org/officeDocument/2006/relationships/hyperlink" Target="mailto:info@italsoluzioni.com" TargetMode="External"/><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BE24789-9D49-412F-A95E-442CF1492D54}"/>
              </a:ext>
            </a:extLst>
          </p:cNvPr>
          <p:cNvSpPr/>
          <p:nvPr/>
        </p:nvSpPr>
        <p:spPr>
          <a:xfrm>
            <a:off x="1979712" y="1844824"/>
            <a:ext cx="4572000" cy="1569660"/>
          </a:xfrm>
          <a:prstGeom prst="rect">
            <a:avLst/>
          </a:prstGeom>
        </p:spPr>
        <p:txBody>
          <a:bodyPr>
            <a:spAutoFit/>
          </a:bodyPr>
          <a:lstStyle/>
          <a:p>
            <a:pPr algn="ctr"/>
            <a:r>
              <a:rPr lang="it-IT" sz="3200" b="1" dirty="0">
                <a:latin typeface="Trebuchet MS" panose="020B0603020202020204" pitchFamily="34" charset="0"/>
              </a:rPr>
              <a:t>FATTURAZIONE </a:t>
            </a:r>
            <a:br>
              <a:rPr lang="it-IT" sz="3200" b="1" dirty="0">
                <a:latin typeface="Trebuchet MS" panose="020B0603020202020204" pitchFamily="34" charset="0"/>
              </a:rPr>
            </a:br>
            <a:r>
              <a:rPr lang="it-IT" sz="3200" b="1" dirty="0">
                <a:latin typeface="Trebuchet MS" panose="020B0603020202020204" pitchFamily="34" charset="0"/>
              </a:rPr>
              <a:t>ELETTRONICA</a:t>
            </a:r>
            <a:br>
              <a:rPr lang="it-IT" sz="3200" b="1" dirty="0">
                <a:latin typeface="Trebuchet MS" panose="020B0603020202020204" pitchFamily="34" charset="0"/>
              </a:rPr>
            </a:br>
            <a:r>
              <a:rPr lang="it-IT" sz="3200" b="1" dirty="0">
                <a:latin typeface="Trebuchet MS" panose="020B0603020202020204" pitchFamily="34" charset="0"/>
              </a:rPr>
              <a:t>B2B</a:t>
            </a:r>
            <a:endParaRPr lang="it-IT" sz="3200" b="1" dirty="0"/>
          </a:p>
        </p:txBody>
      </p:sp>
      <p:pic>
        <p:nvPicPr>
          <p:cNvPr id="3" name="Picture 2">
            <a:extLst>
              <a:ext uri="{FF2B5EF4-FFF2-40B4-BE49-F238E27FC236}">
                <a16:creationId xmlns:a16="http://schemas.microsoft.com/office/drawing/2014/main" id="{2C941565-E89F-4503-B9A3-9DE45D408B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4920" y="417504"/>
            <a:ext cx="4505324"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magine 4">
            <a:extLst>
              <a:ext uri="{FF2B5EF4-FFF2-40B4-BE49-F238E27FC236}">
                <a16:creationId xmlns:a16="http://schemas.microsoft.com/office/drawing/2014/main" id="{60CAD98F-CFE3-4FBC-9BA7-16E7CD450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3356992"/>
            <a:ext cx="5184576" cy="2132054"/>
          </a:xfrm>
          <a:prstGeom prst="rect">
            <a:avLst/>
          </a:prstGeom>
        </p:spPr>
      </p:pic>
      <p:sp>
        <p:nvSpPr>
          <p:cNvPr id="4" name="Rettangolo 3">
            <a:extLst>
              <a:ext uri="{FF2B5EF4-FFF2-40B4-BE49-F238E27FC236}">
                <a16:creationId xmlns:a16="http://schemas.microsoft.com/office/drawing/2014/main" id="{9C838139-65B0-48A1-8573-C4D82CE9D1BE}"/>
              </a:ext>
            </a:extLst>
          </p:cNvPr>
          <p:cNvSpPr/>
          <p:nvPr/>
        </p:nvSpPr>
        <p:spPr>
          <a:xfrm>
            <a:off x="467544" y="5596116"/>
            <a:ext cx="8676456" cy="707886"/>
          </a:xfrm>
          <a:prstGeom prst="rect">
            <a:avLst/>
          </a:prstGeom>
        </p:spPr>
        <p:txBody>
          <a:bodyPr wrap="square">
            <a:spAutoFit/>
          </a:bodyPr>
          <a:lstStyle/>
          <a:p>
            <a:pPr algn="ctr"/>
            <a:r>
              <a:rPr lang="it-IT" b="1" dirty="0"/>
              <a:t>ITALSOLUZIONI s.r.l. - </a:t>
            </a:r>
            <a:r>
              <a:rPr lang="it-IT" dirty="0"/>
              <a:t>Via Giuseppe Ungaretti, 7 – 14053 Canelli (AT)- </a:t>
            </a:r>
            <a:r>
              <a:rPr lang="it-IT" sz="2000" dirty="0"/>
              <a:t>Tel. 0141-831014</a:t>
            </a:r>
          </a:p>
          <a:p>
            <a:pPr algn="ctr"/>
            <a:r>
              <a:rPr lang="it-IT" dirty="0"/>
              <a:t>Mail</a:t>
            </a:r>
            <a:r>
              <a:rPr lang="it-IT" dirty="0">
                <a:solidFill>
                  <a:srgbClr val="0070C0"/>
                </a:solidFill>
              </a:rPr>
              <a:t>:  </a:t>
            </a:r>
            <a:r>
              <a:rPr lang="it-IT" dirty="0">
                <a:solidFill>
                  <a:srgbClr val="0070C0"/>
                </a:solidFill>
                <a:hlinkClick r:id="rId5">
                  <a:extLst>
                    <a:ext uri="{A12FA001-AC4F-418D-AE19-62706E023703}">
                      <ahyp:hlinkClr xmlns:ahyp="http://schemas.microsoft.com/office/drawing/2018/hyperlinkcolor" val="tx"/>
                    </a:ext>
                  </a:extLst>
                </a:hlinkClick>
              </a:rPr>
              <a:t>info@italsoluzioni.com</a:t>
            </a:r>
            <a:r>
              <a:rPr lang="it-IT" dirty="0">
                <a:solidFill>
                  <a:srgbClr val="0070C0"/>
                </a:solidFill>
              </a:rPr>
              <a:t>   </a:t>
            </a:r>
            <a:r>
              <a:rPr lang="it-IT" dirty="0"/>
              <a:t>sito:  </a:t>
            </a:r>
            <a:r>
              <a:rPr lang="it-IT" sz="2000" dirty="0"/>
              <a:t>www.italsoluzioni.com</a:t>
            </a:r>
            <a:endParaRPr lang="it-IT" dirty="0"/>
          </a:p>
        </p:txBody>
      </p:sp>
    </p:spTree>
    <p:extLst>
      <p:ext uri="{BB962C8B-B14F-4D97-AF65-F5344CB8AC3E}">
        <p14:creationId xmlns:p14="http://schemas.microsoft.com/office/powerpoint/2010/main" val="84020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97A9676-0E34-4517-B23C-10DF87BDD796}"/>
              </a:ext>
            </a:extLst>
          </p:cNvPr>
          <p:cNvSpPr/>
          <p:nvPr/>
        </p:nvSpPr>
        <p:spPr>
          <a:xfrm>
            <a:off x="755576" y="1916832"/>
            <a:ext cx="7848872" cy="1323439"/>
          </a:xfrm>
          <a:prstGeom prst="rect">
            <a:avLst/>
          </a:prstGeom>
        </p:spPr>
        <p:txBody>
          <a:bodyPr wrap="square">
            <a:spAutoFit/>
          </a:bodyPr>
          <a:lstStyle/>
          <a:p>
            <a:r>
              <a:rPr lang="it-IT" sz="2000" dirty="0"/>
              <a:t>Generazione  del  file XML (</a:t>
            </a:r>
            <a:r>
              <a:rPr lang="it-IT" sz="2000" dirty="0" err="1"/>
              <a:t>eXtensibile</a:t>
            </a:r>
            <a:r>
              <a:rPr lang="it-IT" sz="2000" dirty="0"/>
              <a:t> Markup Language) cioè  la  trasformazione dei  dati contenuti in un  documento  fattura in  un file di testo, in  formato XML, con  una struttura  predefinita  dall’Agenzia delle  Entrate</a:t>
            </a:r>
          </a:p>
        </p:txBody>
      </p:sp>
      <p:pic>
        <p:nvPicPr>
          <p:cNvPr id="4" name="Immagine 3">
            <a:extLst>
              <a:ext uri="{FF2B5EF4-FFF2-40B4-BE49-F238E27FC236}">
                <a16:creationId xmlns:a16="http://schemas.microsoft.com/office/drawing/2014/main" id="{68535170-8F26-4DFC-85B8-5CF06933A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3" y="288295"/>
            <a:ext cx="3024335" cy="1017211"/>
          </a:xfrm>
          <a:prstGeom prst="rect">
            <a:avLst/>
          </a:prstGeom>
        </p:spPr>
      </p:pic>
      <p:sp>
        <p:nvSpPr>
          <p:cNvPr id="5" name="CasellaDiTesto 4">
            <a:extLst>
              <a:ext uri="{FF2B5EF4-FFF2-40B4-BE49-F238E27FC236}">
                <a16:creationId xmlns:a16="http://schemas.microsoft.com/office/drawing/2014/main" id="{D01C370D-438D-422A-9AED-7F92A635C18C}"/>
              </a:ext>
            </a:extLst>
          </p:cNvPr>
          <p:cNvSpPr txBox="1"/>
          <p:nvPr/>
        </p:nvSpPr>
        <p:spPr>
          <a:xfrm>
            <a:off x="683568" y="908720"/>
            <a:ext cx="4032448" cy="461665"/>
          </a:xfrm>
          <a:prstGeom prst="rect">
            <a:avLst/>
          </a:prstGeom>
          <a:noFill/>
        </p:spPr>
        <p:txBody>
          <a:bodyPr wrap="square" rtlCol="0">
            <a:spAutoFit/>
          </a:bodyPr>
          <a:lstStyle/>
          <a:p>
            <a:r>
              <a:rPr lang="it-IT" sz="2400" b="1" dirty="0"/>
              <a:t>1) Generazione  del  file XML </a:t>
            </a:r>
            <a:r>
              <a:rPr lang="it-IT" sz="2400" b="1" dirty="0">
                <a:latin typeface="Verdana" panose="020B0604030504040204" pitchFamily="34" charset="0"/>
                <a:ea typeface="Verdana" panose="020B0604030504040204" pitchFamily="34" charset="0"/>
                <a:cs typeface="Verdana" panose="020B0604030504040204" pitchFamily="34" charset="0"/>
              </a:rPr>
              <a:t>:</a:t>
            </a:r>
          </a:p>
        </p:txBody>
      </p:sp>
      <p:pic>
        <p:nvPicPr>
          <p:cNvPr id="6" name="Immagine 5">
            <a:extLst>
              <a:ext uri="{FF2B5EF4-FFF2-40B4-BE49-F238E27FC236}">
                <a16:creationId xmlns:a16="http://schemas.microsoft.com/office/drawing/2014/main" id="{D21425D7-B907-45AE-AFF7-BCB26AFFB4B1}"/>
              </a:ext>
            </a:extLst>
          </p:cNvPr>
          <p:cNvPicPr>
            <a:picLocks noChangeAspect="1"/>
          </p:cNvPicPr>
          <p:nvPr/>
        </p:nvPicPr>
        <p:blipFill rotWithShape="1">
          <a:blip r:embed="rId3"/>
          <a:srcRect b="26977"/>
          <a:stretch/>
        </p:blipFill>
        <p:spPr>
          <a:xfrm>
            <a:off x="2555776" y="2924944"/>
            <a:ext cx="5895975" cy="3415129"/>
          </a:xfrm>
          <a:prstGeom prst="rect">
            <a:avLst/>
          </a:prstGeom>
        </p:spPr>
      </p:pic>
      <p:pic>
        <p:nvPicPr>
          <p:cNvPr id="3" name="Immagine 2">
            <a:extLst>
              <a:ext uri="{FF2B5EF4-FFF2-40B4-BE49-F238E27FC236}">
                <a16:creationId xmlns:a16="http://schemas.microsoft.com/office/drawing/2014/main" id="{D870DA63-997D-4C2F-9A7E-993DCDB50708}"/>
              </a:ext>
            </a:extLst>
          </p:cNvPr>
          <p:cNvPicPr>
            <a:picLocks noChangeAspect="1"/>
          </p:cNvPicPr>
          <p:nvPr/>
        </p:nvPicPr>
        <p:blipFill>
          <a:blip r:embed="rId4"/>
          <a:stretch>
            <a:fillRect/>
          </a:stretch>
        </p:blipFill>
        <p:spPr>
          <a:xfrm>
            <a:off x="5915025" y="3429000"/>
            <a:ext cx="3228975" cy="1171575"/>
          </a:xfrm>
          <a:prstGeom prst="rect">
            <a:avLst/>
          </a:prstGeom>
          <a:ln>
            <a:solidFill>
              <a:schemeClr val="accent2">
                <a:lumMod val="75000"/>
              </a:schemeClr>
            </a:solidFill>
          </a:ln>
        </p:spPr>
      </p:pic>
      <p:cxnSp>
        <p:nvCxnSpPr>
          <p:cNvPr id="10" name="Connettore 2 9">
            <a:extLst>
              <a:ext uri="{FF2B5EF4-FFF2-40B4-BE49-F238E27FC236}">
                <a16:creationId xmlns:a16="http://schemas.microsoft.com/office/drawing/2014/main" id="{D9CEB8D1-FCA3-4795-94A5-BB20FFE62350}"/>
              </a:ext>
            </a:extLst>
          </p:cNvPr>
          <p:cNvCxnSpPr/>
          <p:nvPr/>
        </p:nvCxnSpPr>
        <p:spPr>
          <a:xfrm flipH="1">
            <a:off x="5220072" y="4077072"/>
            <a:ext cx="720080" cy="504056"/>
          </a:xfrm>
          <a:prstGeom prst="straightConnector1">
            <a:avLst/>
          </a:prstGeom>
          <a:ln w="539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Immagine 10">
            <a:extLst>
              <a:ext uri="{FF2B5EF4-FFF2-40B4-BE49-F238E27FC236}">
                <a16:creationId xmlns:a16="http://schemas.microsoft.com/office/drawing/2014/main" id="{925ACAA6-83B1-44CE-A6D0-4B425F227789}"/>
              </a:ext>
            </a:extLst>
          </p:cNvPr>
          <p:cNvPicPr>
            <a:picLocks noChangeAspect="1"/>
          </p:cNvPicPr>
          <p:nvPr/>
        </p:nvPicPr>
        <p:blipFill>
          <a:blip r:embed="rId5"/>
          <a:stretch>
            <a:fillRect/>
          </a:stretch>
        </p:blipFill>
        <p:spPr>
          <a:xfrm>
            <a:off x="5905500" y="5373216"/>
            <a:ext cx="3238500" cy="866775"/>
          </a:xfrm>
          <a:prstGeom prst="rect">
            <a:avLst/>
          </a:prstGeom>
          <a:ln>
            <a:solidFill>
              <a:schemeClr val="accent2">
                <a:lumMod val="75000"/>
              </a:schemeClr>
            </a:solidFill>
          </a:ln>
        </p:spPr>
      </p:pic>
      <p:cxnSp>
        <p:nvCxnSpPr>
          <p:cNvPr id="13" name="Connettore 2 12">
            <a:extLst>
              <a:ext uri="{FF2B5EF4-FFF2-40B4-BE49-F238E27FC236}">
                <a16:creationId xmlns:a16="http://schemas.microsoft.com/office/drawing/2014/main" id="{8203CD30-5F88-46FF-928F-BD59264ED864}"/>
              </a:ext>
            </a:extLst>
          </p:cNvPr>
          <p:cNvCxnSpPr/>
          <p:nvPr/>
        </p:nvCxnSpPr>
        <p:spPr>
          <a:xfrm flipH="1" flipV="1">
            <a:off x="5508104" y="5085184"/>
            <a:ext cx="432048" cy="648072"/>
          </a:xfrm>
          <a:prstGeom prst="straightConnector1">
            <a:avLst/>
          </a:prstGeom>
          <a:ln w="539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20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AE43B3B-2279-42D3-8995-B21AF25969B7}"/>
              </a:ext>
            </a:extLst>
          </p:cNvPr>
          <p:cNvSpPr/>
          <p:nvPr/>
        </p:nvSpPr>
        <p:spPr>
          <a:xfrm>
            <a:off x="755576" y="1964353"/>
            <a:ext cx="7632848" cy="4801314"/>
          </a:xfrm>
          <a:prstGeom prst="rect">
            <a:avLst/>
          </a:prstGeom>
        </p:spPr>
        <p:txBody>
          <a:bodyPr wrap="square">
            <a:spAutoFit/>
          </a:bodyPr>
          <a:lstStyle/>
          <a:p>
            <a:r>
              <a:rPr lang="it-IT" dirty="0"/>
              <a:t> </a:t>
            </a:r>
            <a:endParaRPr lang="it-IT" sz="2400" dirty="0"/>
          </a:p>
          <a:p>
            <a:pPr marL="457200" indent="-457200">
              <a:buAutoNum type="arabicPeriod"/>
            </a:pPr>
            <a:r>
              <a:rPr lang="it-IT" sz="2400" dirty="0"/>
              <a:t>Il cedente, cioè il fornitore </a:t>
            </a:r>
          </a:p>
          <a:p>
            <a:pPr marL="457200" indent="-457200">
              <a:buAutoNum type="arabicPeriod"/>
            </a:pPr>
            <a:r>
              <a:rPr lang="it-IT" sz="2400" dirty="0"/>
              <a:t>Il committente, cioè il cliente </a:t>
            </a:r>
          </a:p>
          <a:p>
            <a:pPr marL="457200" indent="-457200">
              <a:buAutoNum type="arabicPeriod"/>
            </a:pPr>
            <a:r>
              <a:rPr lang="it-IT" sz="2400" dirty="0"/>
              <a:t>Il dettaglio dei beni/servizi ceduti </a:t>
            </a:r>
          </a:p>
          <a:p>
            <a:pPr marL="457200" indent="-457200">
              <a:buAutoNum type="arabicPeriod"/>
            </a:pPr>
            <a:r>
              <a:rPr lang="it-IT" sz="2400" dirty="0"/>
              <a:t>Il prezzo e gli eventuali sconti di quanto ceduto </a:t>
            </a:r>
          </a:p>
          <a:p>
            <a:pPr marL="457200" indent="-457200">
              <a:buAutoNum type="arabicPeriod"/>
            </a:pPr>
            <a:r>
              <a:rPr lang="it-IT" sz="2400" dirty="0"/>
              <a:t>Le condizioni di pagamento </a:t>
            </a:r>
          </a:p>
          <a:p>
            <a:pPr marL="457200" indent="-457200">
              <a:buAutoNum type="arabicPeriod"/>
            </a:pPr>
            <a:r>
              <a:rPr lang="it-IT" sz="2400" dirty="0"/>
              <a:t>I dati dell’imposta sul valore aggiunto </a:t>
            </a:r>
          </a:p>
          <a:p>
            <a:pPr marL="457200" indent="-457200">
              <a:buAutoNum type="arabicPeriod"/>
            </a:pPr>
            <a:r>
              <a:rPr lang="it-IT" sz="2400" b="1" dirty="0"/>
              <a:t>Un codice destinatario </a:t>
            </a:r>
            <a:r>
              <a:rPr lang="it-IT" sz="2400" dirty="0"/>
              <a:t>(quello che per la P.A. è detto CUP)  che identifica univocamente l’intermediario che recapiterà la fattura al destinatario-cliente finale </a:t>
            </a:r>
            <a:r>
              <a:rPr lang="it-IT" sz="2400" b="1" dirty="0"/>
              <a:t>oppure</a:t>
            </a:r>
            <a:r>
              <a:rPr lang="it-IT" sz="2400" dirty="0"/>
              <a:t> l’inserimento </a:t>
            </a:r>
            <a:r>
              <a:rPr lang="it-IT" sz="2400" b="1" dirty="0"/>
              <a:t>dell’indirizzo </a:t>
            </a:r>
            <a:r>
              <a:rPr lang="it-IT" sz="2400" b="1" dirty="0" err="1"/>
              <a:t>pec</a:t>
            </a:r>
            <a:r>
              <a:rPr lang="it-IT" sz="2400" b="1" dirty="0"/>
              <a:t> del destinatario-cliente</a:t>
            </a:r>
            <a:r>
              <a:rPr lang="it-IT" sz="2400" dirty="0"/>
              <a:t> finale.</a:t>
            </a:r>
          </a:p>
          <a:p>
            <a:r>
              <a:rPr lang="it-IT" sz="2400" dirty="0"/>
              <a:t> </a:t>
            </a:r>
          </a:p>
        </p:txBody>
      </p:sp>
      <p:sp>
        <p:nvSpPr>
          <p:cNvPr id="3" name="Rettangolo 2">
            <a:extLst>
              <a:ext uri="{FF2B5EF4-FFF2-40B4-BE49-F238E27FC236}">
                <a16:creationId xmlns:a16="http://schemas.microsoft.com/office/drawing/2014/main" id="{1E1974A7-C862-4FEC-A353-77BB4B99625E}"/>
              </a:ext>
            </a:extLst>
          </p:cNvPr>
          <p:cNvSpPr/>
          <p:nvPr/>
        </p:nvSpPr>
        <p:spPr>
          <a:xfrm>
            <a:off x="899592" y="1124744"/>
            <a:ext cx="7283597" cy="461665"/>
          </a:xfrm>
          <a:prstGeom prst="rect">
            <a:avLst/>
          </a:prstGeom>
        </p:spPr>
        <p:txBody>
          <a:bodyPr wrap="none">
            <a:spAutoFit/>
          </a:bodyPr>
          <a:lstStyle/>
          <a:p>
            <a:r>
              <a:rPr lang="it-IT" sz="2400" b="1" dirty="0"/>
              <a:t>La fattura deve contenere i seguenti dati fondamentali:</a:t>
            </a:r>
          </a:p>
        </p:txBody>
      </p:sp>
      <p:pic>
        <p:nvPicPr>
          <p:cNvPr id="4" name="Immagine 3">
            <a:extLst>
              <a:ext uri="{FF2B5EF4-FFF2-40B4-BE49-F238E27FC236}">
                <a16:creationId xmlns:a16="http://schemas.microsoft.com/office/drawing/2014/main" id="{716EEA34-2CF5-4C54-B89F-F59FA4470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88640"/>
            <a:ext cx="3024335" cy="1017211"/>
          </a:xfrm>
          <a:prstGeom prst="rect">
            <a:avLst/>
          </a:prstGeom>
        </p:spPr>
      </p:pic>
    </p:spTree>
    <p:extLst>
      <p:ext uri="{BB962C8B-B14F-4D97-AF65-F5344CB8AC3E}">
        <p14:creationId xmlns:p14="http://schemas.microsoft.com/office/powerpoint/2010/main" val="428237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E224DB2-0B6C-4834-904D-9263981D6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3" y="288295"/>
            <a:ext cx="3024335" cy="1017211"/>
          </a:xfrm>
          <a:prstGeom prst="rect">
            <a:avLst/>
          </a:prstGeom>
        </p:spPr>
      </p:pic>
      <p:sp>
        <p:nvSpPr>
          <p:cNvPr id="4" name="Rettangolo 3">
            <a:extLst>
              <a:ext uri="{FF2B5EF4-FFF2-40B4-BE49-F238E27FC236}">
                <a16:creationId xmlns:a16="http://schemas.microsoft.com/office/drawing/2014/main" id="{5668B781-27ED-4704-B191-F7FA0AC7DA0B}"/>
              </a:ext>
            </a:extLst>
          </p:cNvPr>
          <p:cNvSpPr/>
          <p:nvPr/>
        </p:nvSpPr>
        <p:spPr>
          <a:xfrm>
            <a:off x="971600" y="3861048"/>
            <a:ext cx="7416824" cy="954107"/>
          </a:xfrm>
          <a:prstGeom prst="rect">
            <a:avLst/>
          </a:prstGeom>
        </p:spPr>
        <p:txBody>
          <a:bodyPr wrap="square">
            <a:spAutoFit/>
          </a:bodyPr>
          <a:lstStyle/>
          <a:p>
            <a:pPr algn="just"/>
            <a:endParaRPr lang="it-IT" sz="2800" b="1" dirty="0">
              <a:solidFill>
                <a:srgbClr val="555555"/>
              </a:solidFill>
            </a:endParaRPr>
          </a:p>
          <a:p>
            <a:pPr algn="just"/>
            <a:endParaRPr lang="it-IT" sz="2800" b="0" i="0" u="none" strike="noStrike" dirty="0">
              <a:effectLst/>
            </a:endParaRPr>
          </a:p>
        </p:txBody>
      </p:sp>
      <p:sp>
        <p:nvSpPr>
          <p:cNvPr id="3" name="Rettangolo 2">
            <a:extLst>
              <a:ext uri="{FF2B5EF4-FFF2-40B4-BE49-F238E27FC236}">
                <a16:creationId xmlns:a16="http://schemas.microsoft.com/office/drawing/2014/main" id="{D64617EB-A04D-4A85-998C-02041A9E4E2B}"/>
              </a:ext>
            </a:extLst>
          </p:cNvPr>
          <p:cNvSpPr/>
          <p:nvPr/>
        </p:nvSpPr>
        <p:spPr>
          <a:xfrm>
            <a:off x="899592" y="1700808"/>
            <a:ext cx="7704856" cy="2215991"/>
          </a:xfrm>
          <a:prstGeom prst="rect">
            <a:avLst/>
          </a:prstGeom>
        </p:spPr>
        <p:txBody>
          <a:bodyPr wrap="square">
            <a:spAutoFit/>
          </a:bodyPr>
          <a:lstStyle/>
          <a:p>
            <a:pPr algn="just"/>
            <a:r>
              <a:rPr lang="it-IT" sz="2400" dirty="0"/>
              <a:t>Per spedire e ricevere fatture elettroniche è obbligatorio      passare  per  il  sistema di  interscambio  dell’Agenzia  delle   Entrate (SDI) che acquisisce i dati delle fatture e  provvede a recapitarle al destinatario.</a:t>
            </a:r>
          </a:p>
          <a:p>
            <a:pPr algn="just"/>
            <a:endParaRPr lang="it-IT" sz="2400" dirty="0"/>
          </a:p>
          <a:p>
            <a:endParaRPr lang="it-IT" dirty="0"/>
          </a:p>
        </p:txBody>
      </p:sp>
      <p:sp>
        <p:nvSpPr>
          <p:cNvPr id="9" name="Rettangolo 8">
            <a:extLst>
              <a:ext uri="{FF2B5EF4-FFF2-40B4-BE49-F238E27FC236}">
                <a16:creationId xmlns:a16="http://schemas.microsoft.com/office/drawing/2014/main" id="{0C6D743E-A664-46E8-88CE-A1C348C55D3E}"/>
              </a:ext>
            </a:extLst>
          </p:cNvPr>
          <p:cNvSpPr/>
          <p:nvPr/>
        </p:nvSpPr>
        <p:spPr>
          <a:xfrm>
            <a:off x="539552" y="1268760"/>
            <a:ext cx="6227602" cy="461665"/>
          </a:xfrm>
          <a:prstGeom prst="rect">
            <a:avLst/>
          </a:prstGeom>
        </p:spPr>
        <p:txBody>
          <a:bodyPr wrap="none">
            <a:spAutoFit/>
          </a:bodyPr>
          <a:lstStyle/>
          <a:p>
            <a:r>
              <a:rPr lang="it-IT" sz="2400" b="1" dirty="0"/>
              <a:t>2)  Emissione/ricezione della fattura elettronica</a:t>
            </a:r>
          </a:p>
        </p:txBody>
      </p:sp>
      <p:pic>
        <p:nvPicPr>
          <p:cNvPr id="8" name="Immagine 7">
            <a:extLst>
              <a:ext uri="{FF2B5EF4-FFF2-40B4-BE49-F238E27FC236}">
                <a16:creationId xmlns:a16="http://schemas.microsoft.com/office/drawing/2014/main" id="{E3C5176C-9651-419B-BABE-43BB6FC2A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 y="3645024"/>
            <a:ext cx="9144000" cy="2060239"/>
          </a:xfrm>
          <a:prstGeom prst="rect">
            <a:avLst/>
          </a:prstGeom>
        </p:spPr>
      </p:pic>
    </p:spTree>
    <p:extLst>
      <p:ext uri="{BB962C8B-B14F-4D97-AF65-F5344CB8AC3E}">
        <p14:creationId xmlns:p14="http://schemas.microsoft.com/office/powerpoint/2010/main" val="134664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9ABA543-3BB3-46AB-9B7F-0163CB39DEB5}"/>
              </a:ext>
            </a:extLst>
          </p:cNvPr>
          <p:cNvSpPr/>
          <p:nvPr/>
        </p:nvSpPr>
        <p:spPr>
          <a:xfrm>
            <a:off x="971600" y="2348880"/>
            <a:ext cx="7848872" cy="461665"/>
          </a:xfrm>
          <a:prstGeom prst="rect">
            <a:avLst/>
          </a:prstGeom>
        </p:spPr>
        <p:txBody>
          <a:bodyPr wrap="square">
            <a:spAutoFit/>
          </a:bodyPr>
          <a:lstStyle/>
          <a:p>
            <a:endParaRPr lang="it-IT" sz="2400" dirty="0"/>
          </a:p>
        </p:txBody>
      </p:sp>
      <p:sp>
        <p:nvSpPr>
          <p:cNvPr id="3" name="Rettangolo 2">
            <a:extLst>
              <a:ext uri="{FF2B5EF4-FFF2-40B4-BE49-F238E27FC236}">
                <a16:creationId xmlns:a16="http://schemas.microsoft.com/office/drawing/2014/main" id="{8CF0BA7A-FA7E-42CB-A699-7E85E0C9FAE9}"/>
              </a:ext>
            </a:extLst>
          </p:cNvPr>
          <p:cNvSpPr/>
          <p:nvPr/>
        </p:nvSpPr>
        <p:spPr>
          <a:xfrm>
            <a:off x="611560" y="1196752"/>
            <a:ext cx="5571590" cy="461665"/>
          </a:xfrm>
          <a:prstGeom prst="rect">
            <a:avLst/>
          </a:prstGeom>
        </p:spPr>
        <p:txBody>
          <a:bodyPr wrap="none">
            <a:spAutoFit/>
          </a:bodyPr>
          <a:lstStyle/>
          <a:p>
            <a:r>
              <a:rPr lang="it-IT" sz="2400" b="1" dirty="0"/>
              <a:t>3) Conservazione digitale a norma di legge</a:t>
            </a:r>
          </a:p>
        </p:txBody>
      </p:sp>
      <p:pic>
        <p:nvPicPr>
          <p:cNvPr id="4" name="Immagine 3">
            <a:extLst>
              <a:ext uri="{FF2B5EF4-FFF2-40B4-BE49-F238E27FC236}">
                <a16:creationId xmlns:a16="http://schemas.microsoft.com/office/drawing/2014/main" id="{F20266C1-8FA7-4466-A95A-8A009433F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88640"/>
            <a:ext cx="3024335" cy="1017211"/>
          </a:xfrm>
          <a:prstGeom prst="rect">
            <a:avLst/>
          </a:prstGeom>
        </p:spPr>
      </p:pic>
      <p:grpSp>
        <p:nvGrpSpPr>
          <p:cNvPr id="5" name="Gruppo 4">
            <a:extLst>
              <a:ext uri="{FF2B5EF4-FFF2-40B4-BE49-F238E27FC236}">
                <a16:creationId xmlns:a16="http://schemas.microsoft.com/office/drawing/2014/main" id="{95C681D4-C190-4D6C-A0AB-22609895ABCB}"/>
              </a:ext>
            </a:extLst>
          </p:cNvPr>
          <p:cNvGrpSpPr/>
          <p:nvPr/>
        </p:nvGrpSpPr>
        <p:grpSpPr>
          <a:xfrm>
            <a:off x="539552" y="2132856"/>
            <a:ext cx="8052182" cy="2448272"/>
            <a:chOff x="2709389" y="890000"/>
            <a:chExt cx="6612299" cy="808507"/>
          </a:xfrm>
        </p:grpSpPr>
        <p:sp>
          <p:nvSpPr>
            <p:cNvPr id="6" name="Rettangolo con angoli arrotondati 5">
              <a:extLst>
                <a:ext uri="{FF2B5EF4-FFF2-40B4-BE49-F238E27FC236}">
                  <a16:creationId xmlns:a16="http://schemas.microsoft.com/office/drawing/2014/main" id="{5A00F138-8B26-418C-BEFC-7DEDB2E5C903}"/>
                </a:ext>
              </a:extLst>
            </p:cNvPr>
            <p:cNvSpPr/>
            <p:nvPr/>
          </p:nvSpPr>
          <p:spPr>
            <a:xfrm>
              <a:off x="2709389" y="890000"/>
              <a:ext cx="6612299" cy="808507"/>
            </a:xfrm>
            <a:prstGeom prst="roundRect">
              <a:avLst/>
            </a:prstGeom>
            <a:solidFill>
              <a:schemeClr val="accent6">
                <a:lumMod val="75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7" name="CasellaDiTesto 6">
              <a:extLst>
                <a:ext uri="{FF2B5EF4-FFF2-40B4-BE49-F238E27FC236}">
                  <a16:creationId xmlns:a16="http://schemas.microsoft.com/office/drawing/2014/main" id="{96619128-4B43-4230-AB12-717B6AFE6999}"/>
                </a:ext>
              </a:extLst>
            </p:cNvPr>
            <p:cNvSpPr txBox="1"/>
            <p:nvPr/>
          </p:nvSpPr>
          <p:spPr>
            <a:xfrm>
              <a:off x="2886784" y="953624"/>
              <a:ext cx="6267950" cy="687133"/>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endParaRPr lang="it-IT" sz="2400" u="sng" dirty="0"/>
            </a:p>
          </p:txBody>
        </p:sp>
      </p:grpSp>
      <p:sp>
        <p:nvSpPr>
          <p:cNvPr id="8" name="Rettangolo 7">
            <a:extLst>
              <a:ext uri="{FF2B5EF4-FFF2-40B4-BE49-F238E27FC236}">
                <a16:creationId xmlns:a16="http://schemas.microsoft.com/office/drawing/2014/main" id="{3A34FEE5-1BA8-4399-A72A-2020E1FF850C}"/>
              </a:ext>
            </a:extLst>
          </p:cNvPr>
          <p:cNvSpPr/>
          <p:nvPr/>
        </p:nvSpPr>
        <p:spPr>
          <a:xfrm>
            <a:off x="755576" y="2492896"/>
            <a:ext cx="7704856" cy="1785104"/>
          </a:xfrm>
          <a:prstGeom prst="rect">
            <a:avLst/>
          </a:prstGeom>
        </p:spPr>
        <p:txBody>
          <a:bodyPr wrap="square">
            <a:spAutoFit/>
          </a:bodyPr>
          <a:lstStyle/>
          <a:p>
            <a:r>
              <a:rPr lang="it-IT" sz="2200" dirty="0">
                <a:latin typeface="Calibri" panose="020F0502020204030204" pitchFamily="34" charset="0"/>
              </a:rPr>
              <a:t>Per legge un documento digitale come quello della fattura </a:t>
            </a:r>
          </a:p>
          <a:p>
            <a:r>
              <a:rPr lang="it-IT" sz="2200" dirty="0">
                <a:latin typeface="Calibri" panose="020F0502020204030204" pitchFamily="34" charset="0"/>
              </a:rPr>
              <a:t>elettronica </a:t>
            </a:r>
            <a:r>
              <a:rPr lang="it-IT" sz="2200" b="1" dirty="0">
                <a:latin typeface="Calibri" panose="020F0502020204030204" pitchFamily="34" charset="0"/>
              </a:rPr>
              <a:t>DEVE essere  conservato digitalmente.</a:t>
            </a:r>
          </a:p>
          <a:p>
            <a:r>
              <a:rPr lang="it-IT" sz="2200" dirty="0">
                <a:latin typeface="Calibri" panose="020F0502020204030204" pitchFamily="34" charset="0"/>
              </a:rPr>
              <a:t>Il sistema di conservazione deve rispettare la normativa </a:t>
            </a:r>
          </a:p>
          <a:p>
            <a:r>
              <a:rPr lang="it-IT" sz="2200" dirty="0">
                <a:latin typeface="Calibri" panose="020F0502020204030204" pitchFamily="34" charset="0"/>
              </a:rPr>
              <a:t>vigente; non è sufficiente salvare i file in un semplice supporto di archiviazione (HDD, Chiavetta USB, ecc.)</a:t>
            </a:r>
          </a:p>
        </p:txBody>
      </p:sp>
    </p:spTree>
    <p:extLst>
      <p:ext uri="{BB962C8B-B14F-4D97-AF65-F5344CB8AC3E}">
        <p14:creationId xmlns:p14="http://schemas.microsoft.com/office/powerpoint/2010/main" val="215136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591BE9C-A57A-4C76-BFA5-56084CED5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76672"/>
            <a:ext cx="3024335" cy="972850"/>
          </a:xfrm>
          <a:prstGeom prst="rect">
            <a:avLst/>
          </a:prstGeom>
        </p:spPr>
      </p:pic>
      <p:sp>
        <p:nvSpPr>
          <p:cNvPr id="5" name="Rettangolo 4">
            <a:extLst>
              <a:ext uri="{FF2B5EF4-FFF2-40B4-BE49-F238E27FC236}">
                <a16:creationId xmlns:a16="http://schemas.microsoft.com/office/drawing/2014/main" id="{7CBB66D8-3655-4653-AE1A-027DB07694FE}"/>
              </a:ext>
            </a:extLst>
          </p:cNvPr>
          <p:cNvSpPr/>
          <p:nvPr/>
        </p:nvSpPr>
        <p:spPr>
          <a:xfrm>
            <a:off x="755576" y="1916832"/>
            <a:ext cx="7344816" cy="3416320"/>
          </a:xfrm>
          <a:prstGeom prst="rect">
            <a:avLst/>
          </a:prstGeom>
        </p:spPr>
        <p:txBody>
          <a:bodyPr wrap="square">
            <a:spAutoFit/>
          </a:bodyPr>
          <a:lstStyle/>
          <a:p>
            <a:pPr algn="just"/>
            <a:r>
              <a:rPr lang="it-IT" sz="2400" dirty="0">
                <a:latin typeface="&amp;quot"/>
              </a:rPr>
              <a:t>In base ai volumi di dati scambiati, abbiamo identificato tre modalità di gestione diverse.</a:t>
            </a:r>
          </a:p>
          <a:p>
            <a:pPr algn="just"/>
            <a:endParaRPr lang="it-IT" sz="2400" b="1" dirty="0">
              <a:latin typeface="&amp;quot"/>
            </a:endParaRPr>
          </a:p>
          <a:p>
            <a:pPr algn="just"/>
            <a:r>
              <a:rPr lang="it-IT" sz="2400" b="1" dirty="0">
                <a:latin typeface="&amp;quot"/>
              </a:rPr>
              <a:t>1) Aziende con piccoli volumi di documenti emessi.</a:t>
            </a:r>
          </a:p>
          <a:p>
            <a:pPr algn="just"/>
            <a:endParaRPr lang="it-IT" sz="2400" b="1" dirty="0">
              <a:latin typeface="&amp;quot"/>
            </a:endParaRPr>
          </a:p>
          <a:p>
            <a:pPr algn="just"/>
            <a:r>
              <a:rPr lang="it-IT" sz="2400" b="1" dirty="0">
                <a:latin typeface="&amp;quot"/>
              </a:rPr>
              <a:t>2) Aziende con volumi medio-grandi di documenti </a:t>
            </a:r>
          </a:p>
          <a:p>
            <a:pPr algn="just"/>
            <a:r>
              <a:rPr lang="it-IT" sz="2400" b="1" dirty="0">
                <a:latin typeface="&amp;quot"/>
              </a:rPr>
              <a:t>     emessi</a:t>
            </a:r>
            <a:r>
              <a:rPr lang="it-IT" sz="2400" dirty="0">
                <a:latin typeface="Open Sans"/>
              </a:rPr>
              <a:t>.</a:t>
            </a:r>
          </a:p>
          <a:p>
            <a:pPr algn="just"/>
            <a:endParaRPr lang="it-IT" sz="2400" dirty="0">
              <a:latin typeface="Open Sans"/>
            </a:endParaRPr>
          </a:p>
          <a:p>
            <a:pPr algn="just"/>
            <a:r>
              <a:rPr lang="it-IT" sz="2400" b="1" dirty="0">
                <a:latin typeface="&amp;quot"/>
              </a:rPr>
              <a:t>3) Aziende con grandissimi volumi di documenti emessi</a:t>
            </a:r>
            <a:endParaRPr lang="it-IT" sz="2400" b="0" i="0" u="none" strike="noStrike" dirty="0">
              <a:effectLst/>
              <a:latin typeface="&amp;quot"/>
            </a:endParaRPr>
          </a:p>
        </p:txBody>
      </p:sp>
      <p:sp>
        <p:nvSpPr>
          <p:cNvPr id="2" name="Rettangolo 1">
            <a:extLst>
              <a:ext uri="{FF2B5EF4-FFF2-40B4-BE49-F238E27FC236}">
                <a16:creationId xmlns:a16="http://schemas.microsoft.com/office/drawing/2014/main" id="{F7FB8BCB-031B-4763-BD41-AECCEDF3ACAD}"/>
              </a:ext>
            </a:extLst>
          </p:cNvPr>
          <p:cNvSpPr/>
          <p:nvPr/>
        </p:nvSpPr>
        <p:spPr>
          <a:xfrm>
            <a:off x="753973" y="908720"/>
            <a:ext cx="2954591" cy="523220"/>
          </a:xfrm>
          <a:prstGeom prst="rect">
            <a:avLst/>
          </a:prstGeom>
        </p:spPr>
        <p:txBody>
          <a:bodyPr wrap="none">
            <a:spAutoFit/>
          </a:bodyPr>
          <a:lstStyle/>
          <a:p>
            <a:pPr algn="just"/>
            <a:r>
              <a:rPr lang="it-IT" sz="2800" b="1" dirty="0">
                <a:latin typeface="&amp;quot"/>
              </a:rPr>
              <a:t>Le nostre soluzioni</a:t>
            </a:r>
            <a:endParaRPr lang="it-IT" sz="2800" dirty="0">
              <a:latin typeface="&amp;quot"/>
            </a:endParaRPr>
          </a:p>
        </p:txBody>
      </p:sp>
    </p:spTree>
    <p:extLst>
      <p:ext uri="{BB962C8B-B14F-4D97-AF65-F5344CB8AC3E}">
        <p14:creationId xmlns:p14="http://schemas.microsoft.com/office/powerpoint/2010/main" val="110283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01308FF-AF88-4589-B8A8-37F8692E00C3}"/>
              </a:ext>
            </a:extLst>
          </p:cNvPr>
          <p:cNvPicPr>
            <a:picLocks noChangeAspect="1"/>
          </p:cNvPicPr>
          <p:nvPr/>
        </p:nvPicPr>
        <p:blipFill rotWithShape="1">
          <a:blip r:embed="rId2">
            <a:extLst>
              <a:ext uri="{28A0092B-C50C-407E-A947-70E740481C1C}">
                <a14:useLocalDpi xmlns:a14="http://schemas.microsoft.com/office/drawing/2010/main" val="0"/>
              </a:ext>
            </a:extLst>
          </a:blip>
          <a:srcRect l="10322" b="68959"/>
          <a:stretch/>
        </p:blipFill>
        <p:spPr>
          <a:xfrm>
            <a:off x="180496" y="1340768"/>
            <a:ext cx="8963504" cy="2585125"/>
          </a:xfrm>
          <a:prstGeom prst="rect">
            <a:avLst/>
          </a:prstGeom>
        </p:spPr>
      </p:pic>
      <p:sp>
        <p:nvSpPr>
          <p:cNvPr id="3" name="Rettangolo 2">
            <a:extLst>
              <a:ext uri="{FF2B5EF4-FFF2-40B4-BE49-F238E27FC236}">
                <a16:creationId xmlns:a16="http://schemas.microsoft.com/office/drawing/2014/main" id="{849DF364-D99A-4A05-BAE7-A9697B6B827D}"/>
              </a:ext>
            </a:extLst>
          </p:cNvPr>
          <p:cNvSpPr/>
          <p:nvPr/>
        </p:nvSpPr>
        <p:spPr>
          <a:xfrm>
            <a:off x="323528" y="3789040"/>
            <a:ext cx="8208912" cy="2554545"/>
          </a:xfrm>
          <a:prstGeom prst="rect">
            <a:avLst/>
          </a:prstGeom>
        </p:spPr>
        <p:txBody>
          <a:bodyPr wrap="square">
            <a:spAutoFit/>
          </a:bodyPr>
          <a:lstStyle/>
          <a:p>
            <a:pPr algn="just"/>
            <a:r>
              <a:rPr lang="it-IT" sz="2000" dirty="0">
                <a:latin typeface="Open Sans"/>
              </a:rPr>
              <a:t>L’azienda continua ad utilizzare il sistema di fatturazione tradizionale (fogli Excel, Word, gestionali non aggiornati e non in grado di produrre il file nel formato richiesto). L’azienda reinserisce a mano la fattura nel portale web di DocEasy. Il portale web genera il file XML (la fattura elettronica), ed invia a DocEasy il file per la conservazione digitale. DocEasy gestisce il trasferimento del file al Sistema di Interscambio. Il sistema di Interscambio invia copia del documento elettronico al cliente finale.</a:t>
            </a:r>
            <a:endParaRPr lang="it-IT" sz="2000" dirty="0"/>
          </a:p>
        </p:txBody>
      </p:sp>
      <p:sp>
        <p:nvSpPr>
          <p:cNvPr id="4" name="Rettangolo 3">
            <a:extLst>
              <a:ext uri="{FF2B5EF4-FFF2-40B4-BE49-F238E27FC236}">
                <a16:creationId xmlns:a16="http://schemas.microsoft.com/office/drawing/2014/main" id="{B16A6692-40AC-44A5-BC60-2F521C0BD005}"/>
              </a:ext>
            </a:extLst>
          </p:cNvPr>
          <p:cNvSpPr/>
          <p:nvPr/>
        </p:nvSpPr>
        <p:spPr>
          <a:xfrm>
            <a:off x="323528" y="1124744"/>
            <a:ext cx="7056784" cy="461665"/>
          </a:xfrm>
          <a:prstGeom prst="rect">
            <a:avLst/>
          </a:prstGeom>
        </p:spPr>
        <p:txBody>
          <a:bodyPr wrap="square">
            <a:spAutoFit/>
          </a:bodyPr>
          <a:lstStyle/>
          <a:p>
            <a:r>
              <a:rPr lang="it-IT" sz="2400" b="1" dirty="0">
                <a:latin typeface="&amp;quot"/>
              </a:rPr>
              <a:t>1) Aziende con piccoli volumi di documenti emessi</a:t>
            </a:r>
            <a:r>
              <a:rPr lang="it-IT" sz="2400" dirty="0">
                <a:latin typeface="Open Sans"/>
              </a:rPr>
              <a:t>. </a:t>
            </a:r>
            <a:endParaRPr lang="it-IT" sz="2400" dirty="0"/>
          </a:p>
        </p:txBody>
      </p:sp>
      <p:pic>
        <p:nvPicPr>
          <p:cNvPr id="5" name="Immagine 4">
            <a:extLst>
              <a:ext uri="{FF2B5EF4-FFF2-40B4-BE49-F238E27FC236}">
                <a16:creationId xmlns:a16="http://schemas.microsoft.com/office/drawing/2014/main" id="{E40EC015-B961-4FB8-BD29-21C30CAE3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88640"/>
            <a:ext cx="3024335" cy="972850"/>
          </a:xfrm>
          <a:prstGeom prst="rect">
            <a:avLst/>
          </a:prstGeom>
        </p:spPr>
      </p:pic>
    </p:spTree>
    <p:extLst>
      <p:ext uri="{BB962C8B-B14F-4D97-AF65-F5344CB8AC3E}">
        <p14:creationId xmlns:p14="http://schemas.microsoft.com/office/powerpoint/2010/main" val="60029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CBE744B-6E70-4CAF-BEA4-C7CDCAC58A75}"/>
              </a:ext>
            </a:extLst>
          </p:cNvPr>
          <p:cNvSpPr/>
          <p:nvPr/>
        </p:nvSpPr>
        <p:spPr>
          <a:xfrm>
            <a:off x="251520" y="1700808"/>
            <a:ext cx="8712968" cy="4001095"/>
          </a:xfrm>
          <a:prstGeom prst="rect">
            <a:avLst/>
          </a:prstGeom>
        </p:spPr>
        <p:txBody>
          <a:bodyPr wrap="square">
            <a:spAutoFit/>
          </a:bodyPr>
          <a:lstStyle/>
          <a:p>
            <a:pPr>
              <a:buFont typeface="Arial" panose="020B0604020202020204" pitchFamily="34" charset="0"/>
              <a:buChar char="•"/>
            </a:pPr>
            <a:endParaRPr lang="it-IT" sz="1200" dirty="0">
              <a:solidFill>
                <a:srgbClr val="FF0000"/>
              </a:solidFill>
            </a:endParaRPr>
          </a:p>
          <a:p>
            <a:pPr>
              <a:buFont typeface="Arial" panose="020B0604020202020204" pitchFamily="34" charset="0"/>
              <a:buChar char="•"/>
            </a:pPr>
            <a:r>
              <a:rPr lang="it-IT" sz="2200" b="1" dirty="0">
                <a:solidFill>
                  <a:srgbClr val="FF0000"/>
                </a:solidFill>
              </a:rPr>
              <a:t>Se non si possiede un software per produrre la fattura in formato XML: </a:t>
            </a:r>
          </a:p>
          <a:p>
            <a:endParaRPr lang="it-IT" sz="1200" b="1" dirty="0">
              <a:solidFill>
                <a:srgbClr val="FF0000"/>
              </a:solidFill>
            </a:endParaRPr>
          </a:p>
          <a:p>
            <a:pPr marL="342900" indent="-342900">
              <a:buFont typeface="Wingdings" panose="05000000000000000000" pitchFamily="2" charset="2"/>
              <a:buChar char="§"/>
            </a:pPr>
            <a:r>
              <a:rPr lang="it-IT" sz="2000" b="1" dirty="0"/>
              <a:t>Fattura Elettronica Web </a:t>
            </a:r>
            <a:r>
              <a:rPr lang="it-IT" sz="2000" dirty="0"/>
              <a:t>è un software cloud che permette a piccole imprese e professionisti, di </a:t>
            </a:r>
            <a:r>
              <a:rPr lang="it-IT" sz="2000" b="1" dirty="0"/>
              <a:t>compilare manualmente le fatture o le parcelle e generare il formato XML o PDF</a:t>
            </a:r>
            <a:r>
              <a:rPr lang="it-IT" sz="2000" dirty="0"/>
              <a:t> (con relativo salvataggio delle informazioni anagrafiche del documento per successivi riutilizzi); in abbinamento al servizio “Fattura Elettronica” consente al cliente di disporre delle </a:t>
            </a:r>
            <a:r>
              <a:rPr lang="it-IT" sz="2000" b="1" dirty="0"/>
              <a:t>attività di firma e invio fatture attive, ricezione fatture passive e conservazione a norma di legge per 10 anni.</a:t>
            </a:r>
          </a:p>
          <a:p>
            <a:endParaRPr lang="it-IT" sz="1200" b="1" i="0" u="none" strike="noStrike" dirty="0">
              <a:effectLst/>
            </a:endParaRPr>
          </a:p>
          <a:p>
            <a:r>
              <a:rPr lang="it-IT" sz="2000" b="1" dirty="0">
                <a:solidFill>
                  <a:srgbClr val="FF0000"/>
                </a:solidFill>
              </a:rPr>
              <a:t>Se si possiede un software per produrre la fattura in formato XML: </a:t>
            </a:r>
          </a:p>
          <a:p>
            <a:endParaRPr lang="it-IT" sz="2000" b="1" dirty="0">
              <a:solidFill>
                <a:srgbClr val="FF0000"/>
              </a:solidFill>
            </a:endParaRPr>
          </a:p>
          <a:p>
            <a:pPr marL="285750" indent="-285750">
              <a:buFont typeface="Wingdings" panose="05000000000000000000" pitchFamily="2" charset="2"/>
              <a:buChar char="§"/>
            </a:pPr>
            <a:r>
              <a:rPr lang="it-IT" b="1" dirty="0"/>
              <a:t>Web Service:</a:t>
            </a:r>
            <a:r>
              <a:rPr lang="it-IT" dirty="0"/>
              <a:t> </a:t>
            </a:r>
            <a:r>
              <a:rPr lang="it-IT" dirty="0">
                <a:hlinkClick r:id="rId2"/>
              </a:rPr>
              <a:t>DocEasy WSG</a:t>
            </a:r>
            <a:r>
              <a:rPr lang="it-IT" dirty="0"/>
              <a:t> fornisce una ricca interfaccia applicativa che consente l'integrazione dei tuo ERP con la nostra piattaforma di invio e conservazione;</a:t>
            </a:r>
            <a:endParaRPr lang="it-IT" sz="2000" b="1" i="0" u="none" strike="noStrike" dirty="0">
              <a:effectLst/>
            </a:endParaRPr>
          </a:p>
        </p:txBody>
      </p:sp>
      <p:pic>
        <p:nvPicPr>
          <p:cNvPr id="4" name="Immagine 3">
            <a:extLst>
              <a:ext uri="{FF2B5EF4-FFF2-40B4-BE49-F238E27FC236}">
                <a16:creationId xmlns:a16="http://schemas.microsoft.com/office/drawing/2014/main" id="{A21B345E-19E4-4ABF-B78D-5BEB683D9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116632"/>
            <a:ext cx="3024335" cy="1017211"/>
          </a:xfrm>
          <a:prstGeom prst="rect">
            <a:avLst/>
          </a:prstGeom>
        </p:spPr>
      </p:pic>
      <p:pic>
        <p:nvPicPr>
          <p:cNvPr id="5" name="Immagine 4">
            <a:extLst>
              <a:ext uri="{FF2B5EF4-FFF2-40B4-BE49-F238E27FC236}">
                <a16:creationId xmlns:a16="http://schemas.microsoft.com/office/drawing/2014/main" id="{3AF2A647-2927-47A6-9EB0-556F84A4F665}"/>
              </a:ext>
            </a:extLst>
          </p:cNvPr>
          <p:cNvPicPr>
            <a:picLocks noChangeAspect="1"/>
          </p:cNvPicPr>
          <p:nvPr/>
        </p:nvPicPr>
        <p:blipFill>
          <a:blip r:embed="rId4"/>
          <a:stretch>
            <a:fillRect/>
          </a:stretch>
        </p:blipFill>
        <p:spPr>
          <a:xfrm>
            <a:off x="179512" y="260648"/>
            <a:ext cx="1885950" cy="866775"/>
          </a:xfrm>
          <a:prstGeom prst="rect">
            <a:avLst/>
          </a:prstGeom>
        </p:spPr>
      </p:pic>
      <p:sp>
        <p:nvSpPr>
          <p:cNvPr id="6" name="Rettangolo 5">
            <a:extLst>
              <a:ext uri="{FF2B5EF4-FFF2-40B4-BE49-F238E27FC236}">
                <a16:creationId xmlns:a16="http://schemas.microsoft.com/office/drawing/2014/main" id="{A557A7F0-39FE-4847-9267-C0C8E2A97AD0}"/>
              </a:ext>
            </a:extLst>
          </p:cNvPr>
          <p:cNvSpPr/>
          <p:nvPr/>
        </p:nvSpPr>
        <p:spPr>
          <a:xfrm>
            <a:off x="179512" y="980728"/>
            <a:ext cx="8208912" cy="830997"/>
          </a:xfrm>
          <a:prstGeom prst="rect">
            <a:avLst/>
          </a:prstGeom>
        </p:spPr>
        <p:txBody>
          <a:bodyPr wrap="square">
            <a:spAutoFit/>
          </a:bodyPr>
          <a:lstStyle/>
          <a:p>
            <a:r>
              <a:rPr lang="it-IT" sz="2400" b="1" i="0" u="none" strike="noStrike" dirty="0">
                <a:solidFill>
                  <a:srgbClr val="333333"/>
                </a:solidFill>
                <a:effectLst/>
              </a:rPr>
              <a:t>Se si gestiscono  poche fatture emesse e ricevute </a:t>
            </a:r>
          </a:p>
          <a:p>
            <a:r>
              <a:rPr lang="it-IT" sz="2400" b="1" i="0" u="none" strike="noStrike" dirty="0">
                <a:solidFill>
                  <a:srgbClr val="333333"/>
                </a:solidFill>
                <a:effectLst/>
              </a:rPr>
              <a:t>come posso fare?</a:t>
            </a:r>
          </a:p>
        </p:txBody>
      </p:sp>
    </p:spTree>
    <p:extLst>
      <p:ext uri="{BB962C8B-B14F-4D97-AF65-F5344CB8AC3E}">
        <p14:creationId xmlns:p14="http://schemas.microsoft.com/office/powerpoint/2010/main" val="253838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8F00FEB-6D3E-4434-90F8-A6A037FD8C9C}"/>
              </a:ext>
            </a:extLst>
          </p:cNvPr>
          <p:cNvPicPr>
            <a:picLocks noChangeAspect="1"/>
          </p:cNvPicPr>
          <p:nvPr/>
        </p:nvPicPr>
        <p:blipFill rotWithShape="1">
          <a:blip r:embed="rId2">
            <a:extLst>
              <a:ext uri="{28A0092B-C50C-407E-A947-70E740481C1C}">
                <a14:useLocalDpi xmlns:a14="http://schemas.microsoft.com/office/drawing/2010/main" val="0"/>
              </a:ext>
            </a:extLst>
          </a:blip>
          <a:srcRect l="11102" t="36501" b="35307"/>
          <a:stretch/>
        </p:blipFill>
        <p:spPr>
          <a:xfrm>
            <a:off x="-33802" y="1700808"/>
            <a:ext cx="9177802" cy="2357538"/>
          </a:xfrm>
          <a:prstGeom prst="rect">
            <a:avLst/>
          </a:prstGeom>
        </p:spPr>
      </p:pic>
      <p:sp>
        <p:nvSpPr>
          <p:cNvPr id="3" name="Rettangolo 2">
            <a:extLst>
              <a:ext uri="{FF2B5EF4-FFF2-40B4-BE49-F238E27FC236}">
                <a16:creationId xmlns:a16="http://schemas.microsoft.com/office/drawing/2014/main" id="{CC7790C1-F30C-4015-BE9A-45F3F253D267}"/>
              </a:ext>
            </a:extLst>
          </p:cNvPr>
          <p:cNvSpPr/>
          <p:nvPr/>
        </p:nvSpPr>
        <p:spPr>
          <a:xfrm>
            <a:off x="251520" y="4149080"/>
            <a:ext cx="8712968" cy="1631216"/>
          </a:xfrm>
          <a:prstGeom prst="rect">
            <a:avLst/>
          </a:prstGeom>
        </p:spPr>
        <p:txBody>
          <a:bodyPr wrap="square">
            <a:spAutoFit/>
          </a:bodyPr>
          <a:lstStyle/>
          <a:p>
            <a:pPr algn="just"/>
            <a:r>
              <a:rPr lang="it-IT" sz="2000" dirty="0">
                <a:latin typeface="Open Sans"/>
              </a:rPr>
              <a:t>L’azienda invia il file in formato XML generato dal gestionale e relativo ai dati delle fatture emesse a DocEasy che (se necessario) provvede a firmare digitalmente il file, lo archivia digitalmente per 10 anni e lo invia, dopo gli opportuni controlli, al Sistema di Interscambio. Il sistema di Interscambio invia copia del documento elettronico al cliente finale.</a:t>
            </a:r>
            <a:endParaRPr lang="it-IT" sz="2000" dirty="0"/>
          </a:p>
        </p:txBody>
      </p:sp>
      <p:sp>
        <p:nvSpPr>
          <p:cNvPr id="4" name="Rettangolo 3">
            <a:extLst>
              <a:ext uri="{FF2B5EF4-FFF2-40B4-BE49-F238E27FC236}">
                <a16:creationId xmlns:a16="http://schemas.microsoft.com/office/drawing/2014/main" id="{AC26E90D-C86F-4838-8369-7A72D17C1264}"/>
              </a:ext>
            </a:extLst>
          </p:cNvPr>
          <p:cNvSpPr/>
          <p:nvPr/>
        </p:nvSpPr>
        <p:spPr>
          <a:xfrm>
            <a:off x="323528" y="836712"/>
            <a:ext cx="5976664" cy="830997"/>
          </a:xfrm>
          <a:prstGeom prst="rect">
            <a:avLst/>
          </a:prstGeom>
        </p:spPr>
        <p:txBody>
          <a:bodyPr wrap="square">
            <a:spAutoFit/>
          </a:bodyPr>
          <a:lstStyle/>
          <a:p>
            <a:r>
              <a:rPr lang="it-IT" sz="2400" b="1" dirty="0">
                <a:latin typeface="&amp;quot"/>
              </a:rPr>
              <a:t>2) Aziende con volumi medio-grandi di documenti emessi </a:t>
            </a:r>
            <a:r>
              <a:rPr lang="it-IT" sz="2400" b="1" u="sng" dirty="0">
                <a:latin typeface="&amp;quot"/>
              </a:rPr>
              <a:t>(soluzione consigliata)</a:t>
            </a:r>
            <a:r>
              <a:rPr lang="it-IT" sz="2400" u="sng" dirty="0">
                <a:latin typeface="Open Sans"/>
              </a:rPr>
              <a:t>.</a:t>
            </a:r>
            <a:endParaRPr lang="it-IT" sz="2400" u="sng" dirty="0"/>
          </a:p>
        </p:txBody>
      </p:sp>
      <p:pic>
        <p:nvPicPr>
          <p:cNvPr id="5" name="Immagine 4">
            <a:extLst>
              <a:ext uri="{FF2B5EF4-FFF2-40B4-BE49-F238E27FC236}">
                <a16:creationId xmlns:a16="http://schemas.microsoft.com/office/drawing/2014/main" id="{9A228172-C623-4213-ACD9-E55C37A8B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188640"/>
            <a:ext cx="3024335" cy="972850"/>
          </a:xfrm>
          <a:prstGeom prst="rect">
            <a:avLst/>
          </a:prstGeom>
        </p:spPr>
      </p:pic>
    </p:spTree>
    <p:extLst>
      <p:ext uri="{BB962C8B-B14F-4D97-AF65-F5344CB8AC3E}">
        <p14:creationId xmlns:p14="http://schemas.microsoft.com/office/powerpoint/2010/main" val="411195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440BC00-52D1-479E-9C30-29A5EF88D9D1}"/>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36501" r="26571" b="35307"/>
          <a:stretch/>
        </p:blipFill>
        <p:spPr>
          <a:xfrm>
            <a:off x="1907704" y="1196752"/>
            <a:ext cx="4999704" cy="2357538"/>
          </a:xfrm>
          <a:prstGeom prst="rect">
            <a:avLst/>
          </a:prstGeom>
        </p:spPr>
      </p:pic>
      <p:sp>
        <p:nvSpPr>
          <p:cNvPr id="4" name="Rettangolo 3">
            <a:extLst>
              <a:ext uri="{FF2B5EF4-FFF2-40B4-BE49-F238E27FC236}">
                <a16:creationId xmlns:a16="http://schemas.microsoft.com/office/drawing/2014/main" id="{45C4D0B3-AA31-4767-B0D5-B53F4769D649}"/>
              </a:ext>
            </a:extLst>
          </p:cNvPr>
          <p:cNvSpPr/>
          <p:nvPr/>
        </p:nvSpPr>
        <p:spPr>
          <a:xfrm>
            <a:off x="755576" y="476672"/>
            <a:ext cx="4680520" cy="461665"/>
          </a:xfrm>
          <a:prstGeom prst="rect">
            <a:avLst/>
          </a:prstGeom>
        </p:spPr>
        <p:txBody>
          <a:bodyPr wrap="square">
            <a:spAutoFit/>
          </a:bodyPr>
          <a:lstStyle/>
          <a:p>
            <a:r>
              <a:rPr lang="it-IT" sz="2400" dirty="0"/>
              <a:t>Cosa fa un HUB come DocEasy</a:t>
            </a:r>
          </a:p>
        </p:txBody>
      </p:sp>
      <p:pic>
        <p:nvPicPr>
          <p:cNvPr id="5" name="Immagine 4">
            <a:extLst>
              <a:ext uri="{FF2B5EF4-FFF2-40B4-BE49-F238E27FC236}">
                <a16:creationId xmlns:a16="http://schemas.microsoft.com/office/drawing/2014/main" id="{526770EB-2CE3-4343-84BE-E78790ABB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88640"/>
            <a:ext cx="2686247" cy="864096"/>
          </a:xfrm>
          <a:prstGeom prst="rect">
            <a:avLst/>
          </a:prstGeom>
        </p:spPr>
      </p:pic>
      <p:pic>
        <p:nvPicPr>
          <p:cNvPr id="6" name="Immagine 5">
            <a:extLst>
              <a:ext uri="{FF2B5EF4-FFF2-40B4-BE49-F238E27FC236}">
                <a16:creationId xmlns:a16="http://schemas.microsoft.com/office/drawing/2014/main" id="{F22C6F13-A1A0-41A0-837D-491426028E58}"/>
              </a:ext>
            </a:extLst>
          </p:cNvPr>
          <p:cNvPicPr>
            <a:picLocks noChangeAspect="1"/>
          </p:cNvPicPr>
          <p:nvPr/>
        </p:nvPicPr>
        <p:blipFill rotWithShape="1">
          <a:blip r:embed="rId4"/>
          <a:srcRect l="114" t="-30172" r="-114" b="34180"/>
          <a:stretch/>
        </p:blipFill>
        <p:spPr>
          <a:xfrm>
            <a:off x="0" y="1484784"/>
            <a:ext cx="9144000" cy="4692159"/>
          </a:xfrm>
          <a:prstGeom prst="rect">
            <a:avLst/>
          </a:prstGeom>
        </p:spPr>
      </p:pic>
    </p:spTree>
    <p:extLst>
      <p:ext uri="{BB962C8B-B14F-4D97-AF65-F5344CB8AC3E}">
        <p14:creationId xmlns:p14="http://schemas.microsoft.com/office/powerpoint/2010/main" val="17017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F83DF2B-51C0-460D-A1BE-B4CDF94C18F7}"/>
              </a:ext>
            </a:extLst>
          </p:cNvPr>
          <p:cNvPicPr>
            <a:picLocks noChangeAspect="1"/>
          </p:cNvPicPr>
          <p:nvPr/>
        </p:nvPicPr>
        <p:blipFill rotWithShape="1">
          <a:blip r:embed="rId2">
            <a:extLst>
              <a:ext uri="{28A0092B-C50C-407E-A947-70E740481C1C}">
                <a14:useLocalDpi xmlns:a14="http://schemas.microsoft.com/office/drawing/2010/main" val="0"/>
              </a:ext>
            </a:extLst>
          </a:blip>
          <a:srcRect l="11876" t="69711"/>
          <a:stretch/>
        </p:blipFill>
        <p:spPr>
          <a:xfrm>
            <a:off x="179866" y="1628800"/>
            <a:ext cx="8964134" cy="2592288"/>
          </a:xfrm>
          <a:prstGeom prst="rect">
            <a:avLst/>
          </a:prstGeom>
        </p:spPr>
      </p:pic>
      <p:sp>
        <p:nvSpPr>
          <p:cNvPr id="3" name="Rettangolo 2">
            <a:extLst>
              <a:ext uri="{FF2B5EF4-FFF2-40B4-BE49-F238E27FC236}">
                <a16:creationId xmlns:a16="http://schemas.microsoft.com/office/drawing/2014/main" id="{B1730EE1-9146-4F85-91B2-9F1F7157FD23}"/>
              </a:ext>
            </a:extLst>
          </p:cNvPr>
          <p:cNvSpPr/>
          <p:nvPr/>
        </p:nvSpPr>
        <p:spPr>
          <a:xfrm>
            <a:off x="193383" y="3717032"/>
            <a:ext cx="8964488" cy="2246769"/>
          </a:xfrm>
          <a:prstGeom prst="rect">
            <a:avLst/>
          </a:prstGeom>
          <a:ln>
            <a:noFill/>
          </a:ln>
        </p:spPr>
        <p:txBody>
          <a:bodyPr wrap="square">
            <a:spAutoFit/>
          </a:bodyPr>
          <a:lstStyle/>
          <a:p>
            <a:r>
              <a:rPr lang="it-IT" sz="2000" dirty="0">
                <a:latin typeface="Open Sans"/>
              </a:rPr>
              <a:t>L’azienda tramite il gestionale aziendale, si occupa della generazione del file in formato XML, lo firma elettronicamente ed invia il tutto al Sistema di Interscambio. Il sistema di Interscambio invia copia del documento elettronico al cliente finale. Questa modalità delega la conservazione all’Agenzia delle Entrate e secondo alcuni, espone l’Azienda a possibili rischi. (</a:t>
            </a:r>
            <a:r>
              <a:rPr lang="it-IT" sz="2000" dirty="0">
                <a:hlinkClick r:id="rId3" tooltip="https://www.agendadigitale.eu/cittadinanza-digitale/e-fattura-quando-non-conviene-la-conservazione-presso-l-agenzia-delle-entrate/"/>
              </a:rPr>
              <a:t>https://www.agendadigitale.eu/cittadinanza-digitale/e-fattura-quando-non-conviene-la-conservazione-presso-l-agenzia-delle-entrate/</a:t>
            </a:r>
            <a:r>
              <a:rPr lang="it-IT" sz="2000" dirty="0"/>
              <a:t>).</a:t>
            </a:r>
          </a:p>
        </p:txBody>
      </p:sp>
      <p:sp>
        <p:nvSpPr>
          <p:cNvPr id="4" name="Rettangolo 3">
            <a:extLst>
              <a:ext uri="{FF2B5EF4-FFF2-40B4-BE49-F238E27FC236}">
                <a16:creationId xmlns:a16="http://schemas.microsoft.com/office/drawing/2014/main" id="{C139C754-9F29-464E-BC05-51E33326C439}"/>
              </a:ext>
            </a:extLst>
          </p:cNvPr>
          <p:cNvSpPr/>
          <p:nvPr/>
        </p:nvSpPr>
        <p:spPr>
          <a:xfrm>
            <a:off x="539552" y="908720"/>
            <a:ext cx="5688632" cy="830997"/>
          </a:xfrm>
          <a:prstGeom prst="rect">
            <a:avLst/>
          </a:prstGeom>
        </p:spPr>
        <p:txBody>
          <a:bodyPr wrap="square">
            <a:spAutoFit/>
          </a:bodyPr>
          <a:lstStyle/>
          <a:p>
            <a:r>
              <a:rPr lang="it-IT" sz="2400" b="1" dirty="0">
                <a:latin typeface="&amp;quot"/>
              </a:rPr>
              <a:t>3) Aziende con grandissimi volumi di documenti emessi</a:t>
            </a:r>
            <a:endParaRPr lang="it-IT" sz="2400" dirty="0"/>
          </a:p>
        </p:txBody>
      </p:sp>
      <p:pic>
        <p:nvPicPr>
          <p:cNvPr id="5" name="Immagine 4">
            <a:extLst>
              <a:ext uri="{FF2B5EF4-FFF2-40B4-BE49-F238E27FC236}">
                <a16:creationId xmlns:a16="http://schemas.microsoft.com/office/drawing/2014/main" id="{406EAA4A-2068-43D1-8DA1-4AB57F593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188640"/>
            <a:ext cx="2686247" cy="864096"/>
          </a:xfrm>
          <a:prstGeom prst="rect">
            <a:avLst/>
          </a:prstGeom>
        </p:spPr>
      </p:pic>
    </p:spTree>
    <p:extLst>
      <p:ext uri="{BB962C8B-B14F-4D97-AF65-F5344CB8AC3E}">
        <p14:creationId xmlns:p14="http://schemas.microsoft.com/office/powerpoint/2010/main" val="122023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BA22A94-1D31-46D1-99AD-14F077E78C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7681" y="4137120"/>
            <a:ext cx="9024840" cy="1806633"/>
          </a:xfrm>
          <a:prstGeom prst="rect">
            <a:avLst/>
          </a:prstGeom>
        </p:spPr>
      </p:pic>
      <p:sp>
        <p:nvSpPr>
          <p:cNvPr id="3" name="Rettangolo 2">
            <a:extLst>
              <a:ext uri="{FF2B5EF4-FFF2-40B4-BE49-F238E27FC236}">
                <a16:creationId xmlns:a16="http://schemas.microsoft.com/office/drawing/2014/main" id="{D15E59CD-F864-4093-B64F-493DE63950D6}"/>
              </a:ext>
            </a:extLst>
          </p:cNvPr>
          <p:cNvSpPr/>
          <p:nvPr/>
        </p:nvSpPr>
        <p:spPr>
          <a:xfrm>
            <a:off x="395536" y="2852936"/>
            <a:ext cx="1800200" cy="1200329"/>
          </a:xfrm>
          <a:prstGeom prst="rect">
            <a:avLst/>
          </a:prstGeom>
        </p:spPr>
        <p:txBody>
          <a:bodyPr wrap="square">
            <a:spAutoFit/>
          </a:bodyPr>
          <a:lstStyle/>
          <a:p>
            <a:pPr algn="ctr"/>
            <a:r>
              <a:rPr lang="it-IT" sz="2400" b="1" i="1" dirty="0">
                <a:solidFill>
                  <a:srgbClr val="7030A0"/>
                </a:solidFill>
              </a:rPr>
              <a:t>2014</a:t>
            </a:r>
            <a:r>
              <a:rPr lang="it-IT" sz="2400" dirty="0"/>
              <a:t> avvio </a:t>
            </a:r>
            <a:br>
              <a:rPr lang="it-IT" sz="2400" dirty="0"/>
            </a:br>
            <a:r>
              <a:rPr lang="it-IT" sz="2400" dirty="0"/>
              <a:t>e-fattura </a:t>
            </a:r>
            <a:br>
              <a:rPr lang="it-IT" sz="2400" dirty="0"/>
            </a:br>
            <a:r>
              <a:rPr lang="it-IT" sz="2400" b="1" i="1" dirty="0">
                <a:solidFill>
                  <a:srgbClr val="7030A0"/>
                </a:solidFill>
              </a:rPr>
              <a:t>verso la PA</a:t>
            </a:r>
          </a:p>
        </p:txBody>
      </p:sp>
      <p:sp>
        <p:nvSpPr>
          <p:cNvPr id="4" name="Rettangolo 3">
            <a:extLst>
              <a:ext uri="{FF2B5EF4-FFF2-40B4-BE49-F238E27FC236}">
                <a16:creationId xmlns:a16="http://schemas.microsoft.com/office/drawing/2014/main" id="{D48088D5-B200-45EE-8A39-5BA60D45D3F4}"/>
              </a:ext>
            </a:extLst>
          </p:cNvPr>
          <p:cNvSpPr/>
          <p:nvPr/>
        </p:nvSpPr>
        <p:spPr>
          <a:xfrm>
            <a:off x="3779912" y="2204864"/>
            <a:ext cx="2160240" cy="2062103"/>
          </a:xfrm>
          <a:prstGeom prst="rect">
            <a:avLst/>
          </a:prstGeom>
        </p:spPr>
        <p:txBody>
          <a:bodyPr wrap="square">
            <a:spAutoFit/>
          </a:bodyPr>
          <a:lstStyle/>
          <a:p>
            <a:pPr algn="ctr"/>
            <a:r>
              <a:rPr lang="it-IT" sz="2400" b="1" i="1" dirty="0">
                <a:solidFill>
                  <a:srgbClr val="7030A0"/>
                </a:solidFill>
              </a:rPr>
              <a:t>2018 LUGLIO </a:t>
            </a:r>
            <a:br>
              <a:rPr lang="it-IT" sz="2400" b="1" i="1" dirty="0">
                <a:solidFill>
                  <a:srgbClr val="7030A0"/>
                </a:solidFill>
              </a:rPr>
            </a:br>
            <a:r>
              <a:rPr lang="it-IT" sz="2400" dirty="0"/>
              <a:t>e-fattura B2B</a:t>
            </a:r>
            <a:br>
              <a:rPr lang="it-IT" sz="2400" dirty="0"/>
            </a:br>
            <a:r>
              <a:rPr lang="it-IT" sz="2400" b="1" i="1" dirty="0">
                <a:solidFill>
                  <a:srgbClr val="7030A0"/>
                </a:solidFill>
              </a:rPr>
              <a:t>subappalti e</a:t>
            </a:r>
          </a:p>
          <a:p>
            <a:pPr algn="ctr"/>
            <a:r>
              <a:rPr lang="it-IT" sz="2400" dirty="0"/>
              <a:t> </a:t>
            </a:r>
            <a:r>
              <a:rPr lang="it-IT" sz="2400" b="1" i="1" dirty="0">
                <a:solidFill>
                  <a:srgbClr val="7030A0"/>
                </a:solidFill>
              </a:rPr>
              <a:t>carburanti</a:t>
            </a:r>
          </a:p>
          <a:p>
            <a:pPr algn="ctr"/>
            <a:r>
              <a:rPr lang="it-IT" sz="1600" dirty="0"/>
              <a:t>(solo per cessioni da depositi a distributori)</a:t>
            </a:r>
            <a:endParaRPr lang="it-IT" sz="1600" b="1" i="1" dirty="0">
              <a:solidFill>
                <a:srgbClr val="7030A0"/>
              </a:solidFill>
            </a:endParaRPr>
          </a:p>
        </p:txBody>
      </p:sp>
      <p:sp>
        <p:nvSpPr>
          <p:cNvPr id="5" name="Rettangolo 4">
            <a:extLst>
              <a:ext uri="{FF2B5EF4-FFF2-40B4-BE49-F238E27FC236}">
                <a16:creationId xmlns:a16="http://schemas.microsoft.com/office/drawing/2014/main" id="{750862D4-F338-48D1-A306-13709C8E6C23}"/>
              </a:ext>
            </a:extLst>
          </p:cNvPr>
          <p:cNvSpPr/>
          <p:nvPr/>
        </p:nvSpPr>
        <p:spPr>
          <a:xfrm>
            <a:off x="6228184" y="1772816"/>
            <a:ext cx="2412776" cy="1200329"/>
          </a:xfrm>
          <a:prstGeom prst="rect">
            <a:avLst/>
          </a:prstGeom>
        </p:spPr>
        <p:txBody>
          <a:bodyPr wrap="square">
            <a:spAutoFit/>
          </a:bodyPr>
          <a:lstStyle/>
          <a:p>
            <a:pPr algn="ctr"/>
            <a:r>
              <a:rPr lang="it-IT" sz="2400" b="1" i="1" dirty="0">
                <a:solidFill>
                  <a:srgbClr val="7030A0"/>
                </a:solidFill>
              </a:rPr>
              <a:t>2019 GENNAIO</a:t>
            </a:r>
            <a:br>
              <a:rPr lang="it-IT" sz="2400" b="1" i="1" dirty="0">
                <a:solidFill>
                  <a:srgbClr val="7030A0"/>
                </a:solidFill>
              </a:rPr>
            </a:br>
            <a:r>
              <a:rPr lang="it-IT" sz="2400" b="1" i="1" dirty="0">
                <a:solidFill>
                  <a:srgbClr val="7030A0"/>
                </a:solidFill>
              </a:rPr>
              <a:t> </a:t>
            </a:r>
            <a:r>
              <a:rPr lang="it-IT" sz="2400" dirty="0"/>
              <a:t>e-fattura B2B</a:t>
            </a:r>
            <a:br>
              <a:rPr lang="it-IT" sz="2400" dirty="0"/>
            </a:br>
            <a:r>
              <a:rPr lang="it-IT" sz="2400" b="1" i="1" dirty="0">
                <a:solidFill>
                  <a:srgbClr val="7030A0"/>
                </a:solidFill>
              </a:rPr>
              <a:t>per tutti settori </a:t>
            </a:r>
          </a:p>
        </p:txBody>
      </p:sp>
      <p:sp>
        <p:nvSpPr>
          <p:cNvPr id="6" name="Rettangolo 5">
            <a:extLst>
              <a:ext uri="{FF2B5EF4-FFF2-40B4-BE49-F238E27FC236}">
                <a16:creationId xmlns:a16="http://schemas.microsoft.com/office/drawing/2014/main" id="{443FBBD6-D7D7-4596-8DAE-0C5C72774954}"/>
              </a:ext>
            </a:extLst>
          </p:cNvPr>
          <p:cNvSpPr/>
          <p:nvPr/>
        </p:nvSpPr>
        <p:spPr>
          <a:xfrm>
            <a:off x="683568" y="620688"/>
            <a:ext cx="4572000" cy="646331"/>
          </a:xfrm>
          <a:prstGeom prst="rect">
            <a:avLst/>
          </a:prstGeom>
        </p:spPr>
        <p:txBody>
          <a:bodyPr>
            <a:spAutoFit/>
          </a:bodyPr>
          <a:lstStyle/>
          <a:p>
            <a:r>
              <a:rPr lang="it-IT" b="1" dirty="0">
                <a:solidFill>
                  <a:schemeClr val="accent2">
                    <a:lumMod val="50000"/>
                  </a:schemeClr>
                </a:solidFill>
              </a:rPr>
              <a:t>LINEA TEMPORALE FATTURAZIONE ELETTRONICA</a:t>
            </a:r>
          </a:p>
        </p:txBody>
      </p:sp>
      <p:cxnSp>
        <p:nvCxnSpPr>
          <p:cNvPr id="7" name="Connettore 1 8">
            <a:extLst>
              <a:ext uri="{FF2B5EF4-FFF2-40B4-BE49-F238E27FC236}">
                <a16:creationId xmlns:a16="http://schemas.microsoft.com/office/drawing/2014/main" id="{0BAA7727-27E5-4DCD-A043-3DF774C47C6D}"/>
              </a:ext>
            </a:extLst>
          </p:cNvPr>
          <p:cNvCxnSpPr>
            <a:cxnSpLocks/>
          </p:cNvCxnSpPr>
          <p:nvPr/>
        </p:nvCxnSpPr>
        <p:spPr>
          <a:xfrm flipV="1">
            <a:off x="1187624" y="4077072"/>
            <a:ext cx="0" cy="480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8">
            <a:extLst>
              <a:ext uri="{FF2B5EF4-FFF2-40B4-BE49-F238E27FC236}">
                <a16:creationId xmlns:a16="http://schemas.microsoft.com/office/drawing/2014/main" id="{B84AE764-C1DD-491C-9DC2-7E9E14589174}"/>
              </a:ext>
            </a:extLst>
          </p:cNvPr>
          <p:cNvCxnSpPr>
            <a:cxnSpLocks/>
          </p:cNvCxnSpPr>
          <p:nvPr/>
        </p:nvCxnSpPr>
        <p:spPr>
          <a:xfrm flipH="1" flipV="1">
            <a:off x="7308304" y="3068960"/>
            <a:ext cx="508" cy="1573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a:extLst>
              <a:ext uri="{FF2B5EF4-FFF2-40B4-BE49-F238E27FC236}">
                <a16:creationId xmlns:a16="http://schemas.microsoft.com/office/drawing/2014/main" id="{734FC190-ED5C-436B-B736-7B4530248971}"/>
              </a:ext>
            </a:extLst>
          </p:cNvPr>
          <p:cNvCxnSpPr>
            <a:cxnSpLocks/>
          </p:cNvCxnSpPr>
          <p:nvPr/>
        </p:nvCxnSpPr>
        <p:spPr>
          <a:xfrm flipV="1">
            <a:off x="4860032" y="4293096"/>
            <a:ext cx="0" cy="288032"/>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Immagine 12">
            <a:extLst>
              <a:ext uri="{FF2B5EF4-FFF2-40B4-BE49-F238E27FC236}">
                <a16:creationId xmlns:a16="http://schemas.microsoft.com/office/drawing/2014/main" id="{4802A2E5-68DD-46AE-8A68-C9F9ED05E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3" y="288295"/>
            <a:ext cx="3024335" cy="1017211"/>
          </a:xfrm>
          <a:prstGeom prst="rect">
            <a:avLst/>
          </a:prstGeom>
        </p:spPr>
      </p:pic>
    </p:spTree>
    <p:extLst>
      <p:ext uri="{BB962C8B-B14F-4D97-AF65-F5344CB8AC3E}">
        <p14:creationId xmlns:p14="http://schemas.microsoft.com/office/powerpoint/2010/main" val="78002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9DDD511-53B3-3943-A718-DDE1F188E8E4}"/>
              </a:ext>
            </a:extLst>
          </p:cNvPr>
          <p:cNvSpPr>
            <a:spLocks noGrp="1"/>
          </p:cNvSpPr>
          <p:nvPr>
            <p:ph type="title"/>
          </p:nvPr>
        </p:nvSpPr>
        <p:spPr>
          <a:xfrm>
            <a:off x="539552" y="332656"/>
            <a:ext cx="7543800" cy="684625"/>
          </a:xfrm>
        </p:spPr>
        <p:txBody>
          <a:bodyPr>
            <a:normAutofit fontScale="90000"/>
          </a:bodyPr>
          <a:lstStyle/>
          <a:p>
            <a:r>
              <a:rPr lang="it-IT" dirty="0"/>
              <a:t>La conservazione della fattura</a:t>
            </a:r>
          </a:p>
        </p:txBody>
      </p:sp>
      <p:sp>
        <p:nvSpPr>
          <p:cNvPr id="4" name="Segnaposto numero diapositiva 3">
            <a:extLst>
              <a:ext uri="{FF2B5EF4-FFF2-40B4-BE49-F238E27FC236}">
                <a16:creationId xmlns:a16="http://schemas.microsoft.com/office/drawing/2014/main" id="{A60B6A42-308C-C84F-AFBF-56F2BBEEA2ED}"/>
              </a:ext>
            </a:extLst>
          </p:cNvPr>
          <p:cNvSpPr>
            <a:spLocks noGrp="1"/>
          </p:cNvSpPr>
          <p:nvPr>
            <p:ph type="sldNum" sz="quarter" idx="12"/>
          </p:nvPr>
        </p:nvSpPr>
        <p:spPr/>
        <p:txBody>
          <a:bodyPr/>
          <a:lstStyle/>
          <a:p>
            <a:pPr>
              <a:defRPr/>
            </a:pPr>
            <a:fld id="{A2718753-71AA-0D4F-A6B9-02210A3632A0}" type="slidenum">
              <a:rPr lang="it-IT" altLang="it-IT" smtClean="0"/>
              <a:pPr>
                <a:defRPr/>
              </a:pPr>
              <a:t>20</a:t>
            </a:fld>
            <a:endParaRPr lang="it-IT" altLang="it-IT"/>
          </a:p>
        </p:txBody>
      </p:sp>
      <p:sp>
        <p:nvSpPr>
          <p:cNvPr id="5" name="Figura a mano libera 4">
            <a:extLst>
              <a:ext uri="{FF2B5EF4-FFF2-40B4-BE49-F238E27FC236}">
                <a16:creationId xmlns:a16="http://schemas.microsoft.com/office/drawing/2014/main" id="{1EBF2BBD-4362-8A42-B283-6C397AF739CD}"/>
              </a:ext>
            </a:extLst>
          </p:cNvPr>
          <p:cNvSpPr/>
          <p:nvPr/>
        </p:nvSpPr>
        <p:spPr>
          <a:xfrm>
            <a:off x="256517" y="1441816"/>
            <a:ext cx="4242318" cy="671800"/>
          </a:xfrm>
          <a:custGeom>
            <a:avLst/>
            <a:gdLst>
              <a:gd name="connsiteX0" fmla="*/ 0 w 2628101"/>
              <a:gd name="connsiteY0" fmla="*/ 0 h 1012984"/>
              <a:gd name="connsiteX1" fmla="*/ 2628101 w 2628101"/>
              <a:gd name="connsiteY1" fmla="*/ 0 h 1012984"/>
              <a:gd name="connsiteX2" fmla="*/ 2628101 w 2628101"/>
              <a:gd name="connsiteY2" fmla="*/ 1012984 h 1012984"/>
              <a:gd name="connsiteX3" fmla="*/ 0 w 2628101"/>
              <a:gd name="connsiteY3" fmla="*/ 1012984 h 1012984"/>
              <a:gd name="connsiteX4" fmla="*/ 0 w 2628101"/>
              <a:gd name="connsiteY4" fmla="*/ 0 h 101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012984">
                <a:moveTo>
                  <a:pt x="0" y="0"/>
                </a:moveTo>
                <a:lnTo>
                  <a:pt x="2628101" y="0"/>
                </a:lnTo>
                <a:lnTo>
                  <a:pt x="2628101" y="1012984"/>
                </a:lnTo>
                <a:lnTo>
                  <a:pt x="0" y="1012984"/>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000" b="1" kern="1200" dirty="0"/>
              <a:t>AGENZIA DELLE ENTRATE</a:t>
            </a:r>
          </a:p>
        </p:txBody>
      </p:sp>
      <p:sp>
        <p:nvSpPr>
          <p:cNvPr id="6" name="Figura a mano libera 5">
            <a:extLst>
              <a:ext uri="{FF2B5EF4-FFF2-40B4-BE49-F238E27FC236}">
                <a16:creationId xmlns:a16="http://schemas.microsoft.com/office/drawing/2014/main" id="{76B0A81D-7B4D-B140-B3CA-058C2516D151}"/>
              </a:ext>
            </a:extLst>
          </p:cNvPr>
          <p:cNvSpPr/>
          <p:nvPr/>
        </p:nvSpPr>
        <p:spPr>
          <a:xfrm>
            <a:off x="256517" y="2199971"/>
            <a:ext cx="4242318" cy="3965333"/>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185738" indent="-174625">
              <a:spcAft>
                <a:spcPts val="600"/>
              </a:spcAft>
              <a:buFont typeface="Wingdings" pitchFamily="2" charset="2"/>
              <a:buChar char="§"/>
            </a:pPr>
            <a:r>
              <a:rPr lang="it-IT" sz="1400" b="1" dirty="0"/>
              <a:t>Servizio gratuito</a:t>
            </a:r>
            <a:endParaRPr lang="it-IT" sz="1000" dirty="0"/>
          </a:p>
          <a:p>
            <a:pPr marL="185738" indent="-174625">
              <a:spcAft>
                <a:spcPts val="600"/>
              </a:spcAft>
              <a:buFont typeface="Wingdings" pitchFamily="2" charset="2"/>
              <a:buChar char="§"/>
            </a:pPr>
            <a:r>
              <a:rPr lang="it-IT" sz="1400" dirty="0"/>
              <a:t>Consultabile solo attraverso cassetto fiscale credenziali </a:t>
            </a:r>
            <a:r>
              <a:rPr lang="it-IT" sz="1400" dirty="0" err="1"/>
              <a:t>Entratel</a:t>
            </a:r>
            <a:r>
              <a:rPr lang="it-IT" sz="1400" dirty="0"/>
              <a:t> o SPID</a:t>
            </a:r>
            <a:endParaRPr lang="it-IT" sz="1000" dirty="0">
              <a:solidFill>
                <a:srgbClr val="C00000"/>
              </a:solidFill>
            </a:endParaRPr>
          </a:p>
          <a:p>
            <a:pPr marL="185738" indent="-174625">
              <a:spcAft>
                <a:spcPts val="600"/>
              </a:spcAft>
              <a:buFont typeface="Wingdings" pitchFamily="2" charset="2"/>
              <a:buChar char="§"/>
            </a:pPr>
            <a:r>
              <a:rPr lang="it-IT" sz="1400" dirty="0"/>
              <a:t>Non si possono conservare tipologie diverse di documenti collegate alla Fattura Elettronica</a:t>
            </a:r>
            <a:endParaRPr lang="it-IT" sz="1000" dirty="0"/>
          </a:p>
          <a:p>
            <a:pPr marL="185738" indent="-174625">
              <a:spcAft>
                <a:spcPts val="600"/>
              </a:spcAft>
              <a:buFont typeface="Wingdings" pitchFamily="2" charset="2"/>
              <a:buChar char="§"/>
            </a:pPr>
            <a:r>
              <a:rPr lang="it-IT" sz="1400" dirty="0"/>
              <a:t>In caso di contenziosi i documenti rimangono nella disponibilità della sola </a:t>
            </a:r>
            <a:r>
              <a:rPr lang="it-IT" sz="1400" dirty="0" err="1"/>
              <a:t>AdE</a:t>
            </a:r>
            <a:endParaRPr lang="it-IT" sz="1000" dirty="0"/>
          </a:p>
          <a:p>
            <a:pPr marL="185738" indent="-174625">
              <a:spcAft>
                <a:spcPts val="600"/>
              </a:spcAft>
              <a:buFont typeface="Wingdings" pitchFamily="2" charset="2"/>
              <a:buChar char="§"/>
            </a:pPr>
            <a:r>
              <a:rPr lang="it-IT" sz="1400" dirty="0"/>
              <a:t>Sistema a forte componente manuale</a:t>
            </a:r>
          </a:p>
          <a:p>
            <a:pPr marL="185738" indent="-174625">
              <a:spcAft>
                <a:spcPts val="0"/>
              </a:spcAft>
              <a:buFont typeface="Wingdings" pitchFamily="2" charset="2"/>
              <a:buChar char="§"/>
            </a:pPr>
            <a:r>
              <a:rPr lang="it-IT" sz="1400" dirty="0"/>
              <a:t>Tempi di richiesta delle fatture per esibizione a norma in caso di accertamento:</a:t>
            </a:r>
          </a:p>
          <a:p>
            <a:pPr marL="754063" lvl="3" indent="-285750">
              <a:spcAft>
                <a:spcPts val="0"/>
              </a:spcAft>
              <a:buFont typeface="Courier New" panose="02070309020205020404" pitchFamily="49" charset="0"/>
              <a:buChar char="o"/>
            </a:pPr>
            <a:r>
              <a:rPr lang="it-IT" sz="1400" dirty="0"/>
              <a:t>5 gg. per fatture non ancora conservate</a:t>
            </a:r>
          </a:p>
          <a:p>
            <a:pPr marL="754063" lvl="3" indent="-285750">
              <a:spcAft>
                <a:spcPts val="600"/>
              </a:spcAft>
              <a:buFont typeface="Courier New" panose="02070309020205020404" pitchFamily="49" charset="0"/>
              <a:buChar char="o"/>
            </a:pPr>
            <a:r>
              <a:rPr lang="it-IT" sz="1400" dirty="0"/>
              <a:t>15 gg. per fatture conservate</a:t>
            </a:r>
            <a:endParaRPr lang="it-IT" sz="1000" dirty="0"/>
          </a:p>
          <a:p>
            <a:pPr marL="185738" indent="-174625">
              <a:spcAft>
                <a:spcPts val="600"/>
              </a:spcAft>
              <a:buFont typeface="Wingdings" pitchFamily="2" charset="2"/>
              <a:buChar char="§"/>
            </a:pPr>
            <a:r>
              <a:rPr lang="it-IT" sz="1400" b="1" dirty="0"/>
              <a:t>Nessuna integrazione con Business</a:t>
            </a:r>
            <a:endParaRPr lang="it-IT" sz="1000" dirty="0"/>
          </a:p>
          <a:p>
            <a:pPr marL="185738" indent="-174625">
              <a:spcAft>
                <a:spcPts val="600"/>
              </a:spcAft>
              <a:buFont typeface="Wingdings" pitchFamily="2" charset="2"/>
              <a:buChar char="§"/>
            </a:pPr>
            <a:r>
              <a:rPr lang="it-IT" sz="1400" dirty="0"/>
              <a:t>Assistenza non dedicata e con tempi lunghi</a:t>
            </a:r>
            <a:endParaRPr lang="it-IT" sz="1000" dirty="0"/>
          </a:p>
          <a:p>
            <a:pPr marL="185738" indent="-174625">
              <a:spcAft>
                <a:spcPts val="600"/>
              </a:spcAft>
              <a:buFont typeface="Wingdings" pitchFamily="2" charset="2"/>
              <a:buChar char="§"/>
            </a:pPr>
            <a:r>
              <a:rPr lang="it-IT" sz="1400" dirty="0"/>
              <a:t>Nessun ulteriore servizio incluso</a:t>
            </a:r>
          </a:p>
        </p:txBody>
      </p:sp>
      <p:sp>
        <p:nvSpPr>
          <p:cNvPr id="7" name="Figura a mano libera 6">
            <a:extLst>
              <a:ext uri="{FF2B5EF4-FFF2-40B4-BE49-F238E27FC236}">
                <a16:creationId xmlns:a16="http://schemas.microsoft.com/office/drawing/2014/main" id="{280DBFF8-976C-2148-AB17-64FA499BD7F1}"/>
              </a:ext>
            </a:extLst>
          </p:cNvPr>
          <p:cNvSpPr/>
          <p:nvPr/>
        </p:nvSpPr>
        <p:spPr>
          <a:xfrm>
            <a:off x="4646640" y="1441816"/>
            <a:ext cx="4242318" cy="671800"/>
          </a:xfrm>
          <a:custGeom>
            <a:avLst/>
            <a:gdLst>
              <a:gd name="connsiteX0" fmla="*/ 0 w 2628101"/>
              <a:gd name="connsiteY0" fmla="*/ 0 h 1012984"/>
              <a:gd name="connsiteX1" fmla="*/ 2628101 w 2628101"/>
              <a:gd name="connsiteY1" fmla="*/ 0 h 1012984"/>
              <a:gd name="connsiteX2" fmla="*/ 2628101 w 2628101"/>
              <a:gd name="connsiteY2" fmla="*/ 1012984 h 1012984"/>
              <a:gd name="connsiteX3" fmla="*/ 0 w 2628101"/>
              <a:gd name="connsiteY3" fmla="*/ 1012984 h 1012984"/>
              <a:gd name="connsiteX4" fmla="*/ 0 w 2628101"/>
              <a:gd name="connsiteY4" fmla="*/ 0 h 101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012984">
                <a:moveTo>
                  <a:pt x="0" y="0"/>
                </a:moveTo>
                <a:lnTo>
                  <a:pt x="2628101" y="0"/>
                </a:lnTo>
                <a:lnTo>
                  <a:pt x="2628101" y="1012984"/>
                </a:lnTo>
                <a:lnTo>
                  <a:pt x="0" y="1012984"/>
                </a:lnTo>
                <a:lnTo>
                  <a:pt x="0" y="0"/>
                </a:lnTo>
                <a:close/>
              </a:path>
            </a:pathLst>
          </a:custGeom>
          <a:solidFill>
            <a:schemeClr val="accent6">
              <a:lumMod val="50000"/>
            </a:schemeClr>
          </a:solidFill>
          <a:ln>
            <a:solidFill>
              <a:schemeClr val="accent6">
                <a:lumMod val="50000"/>
              </a:schemeClr>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000" b="1" kern="1200" dirty="0"/>
              <a:t>DOCEASY</a:t>
            </a:r>
          </a:p>
        </p:txBody>
      </p:sp>
      <p:sp>
        <p:nvSpPr>
          <p:cNvPr id="8" name="Figura a mano libera 7">
            <a:extLst>
              <a:ext uri="{FF2B5EF4-FFF2-40B4-BE49-F238E27FC236}">
                <a16:creationId xmlns:a16="http://schemas.microsoft.com/office/drawing/2014/main" id="{63DE2645-4832-6442-836D-53F92A6D345B}"/>
              </a:ext>
            </a:extLst>
          </p:cNvPr>
          <p:cNvSpPr/>
          <p:nvPr/>
        </p:nvSpPr>
        <p:spPr>
          <a:xfrm>
            <a:off x="4646640" y="2199971"/>
            <a:ext cx="4242318" cy="4109349"/>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a:solidFill>
            <a:schemeClr val="accent6">
              <a:lumMod val="40000"/>
              <a:lumOff val="60000"/>
              <a:alpha val="90000"/>
            </a:schemeClr>
          </a:solidFill>
          <a:ln>
            <a:solidFill>
              <a:schemeClr val="accent6">
                <a:lumMod val="40000"/>
                <a:lumOff val="60000"/>
                <a:alpha val="90000"/>
              </a:schemeClr>
            </a:solid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3838" indent="-174625">
              <a:spcAft>
                <a:spcPts val="600"/>
              </a:spcAft>
              <a:buFont typeface="Wingdings" pitchFamily="2" charset="2"/>
              <a:buChar char="§"/>
            </a:pPr>
            <a:r>
              <a:rPr lang="it-IT" sz="1400" b="1" dirty="0"/>
              <a:t>Servizio a pagamento</a:t>
            </a:r>
            <a:endParaRPr lang="it-IT" sz="1000" dirty="0"/>
          </a:p>
          <a:p>
            <a:pPr marL="223838" indent="-174625">
              <a:spcAft>
                <a:spcPts val="600"/>
              </a:spcAft>
              <a:buFont typeface="Wingdings" pitchFamily="2" charset="2"/>
              <a:buChar char="§"/>
            </a:pPr>
            <a:r>
              <a:rPr lang="it-IT" sz="1400" dirty="0"/>
              <a:t>Sempre consultabile 24h/24h tramite Browser, Tablet e integrabile con SDK</a:t>
            </a:r>
            <a:endParaRPr lang="it-IT" sz="1000" dirty="0"/>
          </a:p>
          <a:p>
            <a:pPr marL="223838" indent="-174625">
              <a:spcAft>
                <a:spcPts val="600"/>
              </a:spcAft>
              <a:buFont typeface="Wingdings" pitchFamily="2" charset="2"/>
              <a:buChar char="§"/>
            </a:pPr>
            <a:r>
              <a:rPr lang="it-IT" sz="1400" dirty="0"/>
              <a:t>Si possono conservare tutti i documenti collegati alla fattura elettronica anche di formato diverso</a:t>
            </a:r>
            <a:endParaRPr lang="it-IT" sz="1000" dirty="0"/>
          </a:p>
          <a:p>
            <a:pPr marL="223838" indent="-174625">
              <a:spcAft>
                <a:spcPts val="600"/>
              </a:spcAft>
              <a:buFont typeface="Wingdings" pitchFamily="2" charset="2"/>
              <a:buChar char="§"/>
            </a:pPr>
            <a:r>
              <a:rPr lang="it-IT" sz="1400" dirty="0"/>
              <a:t>In caso di contenzioso i documenti sono di proprietà del Titolare</a:t>
            </a:r>
          </a:p>
          <a:p>
            <a:pPr marL="223838" indent="-174625">
              <a:spcAft>
                <a:spcPts val="600"/>
              </a:spcAft>
              <a:buFont typeface="Wingdings" pitchFamily="2" charset="2"/>
              <a:buChar char="§"/>
            </a:pPr>
            <a:r>
              <a:rPr lang="it-IT" sz="1400" dirty="0"/>
              <a:t>Sistema completamente automatizzato</a:t>
            </a:r>
          </a:p>
          <a:p>
            <a:pPr marL="223838" indent="-174625">
              <a:spcAft>
                <a:spcPts val="0"/>
              </a:spcAft>
              <a:buFont typeface="Wingdings" pitchFamily="2" charset="2"/>
              <a:buChar char="§"/>
            </a:pPr>
            <a:r>
              <a:rPr lang="it-IT" sz="1400" dirty="0"/>
              <a:t>Tempi di richiesta delle fatture per esibizione a norma in caso di accertamento: </a:t>
            </a:r>
          </a:p>
          <a:p>
            <a:pPr marL="792163" lvl="1" indent="-285750">
              <a:spcAft>
                <a:spcPts val="600"/>
              </a:spcAft>
              <a:buFont typeface="Courier New" panose="02070309020205020404" pitchFamily="49" charset="0"/>
              <a:buChar char="o"/>
            </a:pPr>
            <a:r>
              <a:rPr lang="it-IT" sz="1400" dirty="0"/>
              <a:t>funzionalità automatica</a:t>
            </a:r>
            <a:endParaRPr lang="it-IT" sz="1400" b="1" dirty="0"/>
          </a:p>
          <a:p>
            <a:pPr marL="223838" indent="-174625">
              <a:spcAft>
                <a:spcPts val="600"/>
              </a:spcAft>
              <a:buFont typeface="Wingdings" pitchFamily="2" charset="2"/>
              <a:buChar char="§"/>
            </a:pPr>
            <a:r>
              <a:rPr lang="it-IT" sz="1400" b="1" dirty="0"/>
              <a:t>Integrata con Business</a:t>
            </a:r>
            <a:endParaRPr lang="it-IT" sz="1000" dirty="0"/>
          </a:p>
          <a:p>
            <a:pPr marL="223838" indent="-174625">
              <a:spcAft>
                <a:spcPts val="600"/>
              </a:spcAft>
              <a:buFont typeface="Wingdings" pitchFamily="2" charset="2"/>
              <a:buChar char="§"/>
            </a:pPr>
            <a:r>
              <a:rPr lang="it-IT" sz="1400" dirty="0"/>
              <a:t>Assistenza con un centro di competenza dedicato.</a:t>
            </a:r>
            <a:endParaRPr lang="it-IT" sz="1000" dirty="0"/>
          </a:p>
          <a:p>
            <a:pPr marL="223838" indent="-174625">
              <a:spcAft>
                <a:spcPts val="600"/>
              </a:spcAft>
              <a:buFont typeface="Wingdings" pitchFamily="2" charset="2"/>
              <a:buChar char="§"/>
            </a:pPr>
            <a:r>
              <a:rPr lang="it-IT" sz="1400" dirty="0"/>
              <a:t>Altri servizi attivabili: conservazione dei documenti fiscalmente rilevanti, gestione </a:t>
            </a:r>
            <a:r>
              <a:rPr lang="it-IT" sz="1400" dirty="0" err="1"/>
              <a:t>Pec</a:t>
            </a:r>
            <a:r>
              <a:rPr lang="it-IT" sz="1400" dirty="0"/>
              <a:t>, invio file telematici.</a:t>
            </a:r>
          </a:p>
        </p:txBody>
      </p:sp>
      <p:sp>
        <p:nvSpPr>
          <p:cNvPr id="2" name="Segnaposto data 1">
            <a:extLst>
              <a:ext uri="{FF2B5EF4-FFF2-40B4-BE49-F238E27FC236}">
                <a16:creationId xmlns:a16="http://schemas.microsoft.com/office/drawing/2014/main" id="{1DCEC2DB-8A5C-C049-8143-172B6B5DEEE1}"/>
              </a:ext>
            </a:extLst>
          </p:cNvPr>
          <p:cNvSpPr>
            <a:spLocks noGrp="1"/>
          </p:cNvSpPr>
          <p:nvPr>
            <p:ph type="dt" sz="half" idx="10"/>
          </p:nvPr>
        </p:nvSpPr>
        <p:spPr/>
        <p:txBody>
          <a:bodyPr/>
          <a:lstStyle/>
          <a:p>
            <a:pPr>
              <a:defRPr/>
            </a:pPr>
            <a:r>
              <a:rPr lang="it-IT"/>
              <a:t>Digital Week 2018</a:t>
            </a:r>
          </a:p>
        </p:txBody>
      </p:sp>
    </p:spTree>
    <p:extLst>
      <p:ext uri="{BB962C8B-B14F-4D97-AF65-F5344CB8AC3E}">
        <p14:creationId xmlns:p14="http://schemas.microsoft.com/office/powerpoint/2010/main" val="253742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C73FA1D-0806-475B-BC40-7BE6825D25CB}"/>
              </a:ext>
            </a:extLst>
          </p:cNvPr>
          <p:cNvSpPr/>
          <p:nvPr/>
        </p:nvSpPr>
        <p:spPr>
          <a:xfrm>
            <a:off x="539552" y="548680"/>
            <a:ext cx="4572000" cy="830997"/>
          </a:xfrm>
          <a:prstGeom prst="rect">
            <a:avLst/>
          </a:prstGeom>
        </p:spPr>
        <p:txBody>
          <a:bodyPr>
            <a:spAutoFit/>
          </a:bodyPr>
          <a:lstStyle/>
          <a:p>
            <a:r>
              <a:rPr lang="it-IT" sz="2400" b="1" dirty="0"/>
              <a:t>Fattura elettronica </a:t>
            </a:r>
          </a:p>
          <a:p>
            <a:r>
              <a:rPr lang="it-IT" sz="2400" b="1" dirty="0"/>
              <a:t>i vari attori di trasmissione</a:t>
            </a:r>
          </a:p>
        </p:txBody>
      </p:sp>
      <p:sp>
        <p:nvSpPr>
          <p:cNvPr id="3" name="Rettangolo 2">
            <a:extLst>
              <a:ext uri="{FF2B5EF4-FFF2-40B4-BE49-F238E27FC236}">
                <a16:creationId xmlns:a16="http://schemas.microsoft.com/office/drawing/2014/main" id="{BAF011E2-5454-4F69-9E58-18DFB5181183}"/>
              </a:ext>
            </a:extLst>
          </p:cNvPr>
          <p:cNvSpPr/>
          <p:nvPr/>
        </p:nvSpPr>
        <p:spPr>
          <a:xfrm>
            <a:off x="647056" y="1988840"/>
            <a:ext cx="8496944" cy="4154984"/>
          </a:xfrm>
          <a:prstGeom prst="rect">
            <a:avLst/>
          </a:prstGeom>
        </p:spPr>
        <p:txBody>
          <a:bodyPr wrap="square">
            <a:spAutoFit/>
          </a:bodyPr>
          <a:lstStyle/>
          <a:p>
            <a:r>
              <a:rPr lang="it-IT" sz="2400" b="1" dirty="0"/>
              <a:t>Questi sono i soggetti del processo: </a:t>
            </a:r>
          </a:p>
          <a:p>
            <a:endParaRPr lang="it-IT" sz="2400" b="1" dirty="0"/>
          </a:p>
          <a:p>
            <a:pPr marL="285750" indent="-285750">
              <a:buFont typeface="Wingdings" panose="05000000000000000000" pitchFamily="2" charset="2"/>
              <a:buChar char="§"/>
            </a:pPr>
            <a:r>
              <a:rPr lang="it-IT" sz="2400" dirty="0"/>
              <a:t>L’emittente della fattura (cedente o prestatore)  </a:t>
            </a:r>
          </a:p>
          <a:p>
            <a:endParaRPr lang="it-IT" sz="2400" dirty="0"/>
          </a:p>
          <a:p>
            <a:pPr marL="285750" indent="-285750">
              <a:buFont typeface="Wingdings" panose="05000000000000000000" pitchFamily="2" charset="2"/>
              <a:buChar char="§"/>
            </a:pPr>
            <a:r>
              <a:rPr lang="it-IT" sz="2400" dirty="0"/>
              <a:t>L’</a:t>
            </a:r>
            <a:r>
              <a:rPr lang="it-IT" sz="2400" dirty="0" err="1"/>
              <a:t>hub</a:t>
            </a:r>
            <a:r>
              <a:rPr lang="it-IT" sz="2400" dirty="0"/>
              <a:t> dell’emittente/commercialista </a:t>
            </a:r>
          </a:p>
          <a:p>
            <a:endParaRPr lang="it-IT" sz="2400" dirty="0"/>
          </a:p>
          <a:p>
            <a:pPr marL="285750" indent="-285750">
              <a:buFont typeface="Wingdings" panose="05000000000000000000" pitchFamily="2" charset="2"/>
              <a:buChar char="§"/>
            </a:pPr>
            <a:r>
              <a:rPr lang="it-IT" sz="2400" dirty="0"/>
              <a:t>Lo SDI dell’ AdE </a:t>
            </a:r>
          </a:p>
          <a:p>
            <a:endParaRPr lang="it-IT" sz="2400" dirty="0"/>
          </a:p>
          <a:p>
            <a:pPr marL="285750" indent="-285750">
              <a:buFont typeface="Wingdings" panose="05000000000000000000" pitchFamily="2" charset="2"/>
              <a:buChar char="§"/>
            </a:pPr>
            <a:r>
              <a:rPr lang="it-IT" sz="2400" dirty="0"/>
              <a:t>L’</a:t>
            </a:r>
            <a:r>
              <a:rPr lang="it-IT" sz="2400" dirty="0" err="1"/>
              <a:t>hub</a:t>
            </a:r>
            <a:r>
              <a:rPr lang="it-IT" sz="2400" dirty="0"/>
              <a:t> del destinatario </a:t>
            </a:r>
          </a:p>
          <a:p>
            <a:pPr marL="285750" indent="-285750">
              <a:buFont typeface="Wingdings" panose="05000000000000000000" pitchFamily="2" charset="2"/>
              <a:buChar char="§"/>
            </a:pPr>
            <a:endParaRPr lang="it-IT" sz="2400" dirty="0"/>
          </a:p>
          <a:p>
            <a:pPr marL="285750" indent="-285750">
              <a:buFont typeface="Wingdings" panose="05000000000000000000" pitchFamily="2" charset="2"/>
              <a:buChar char="§"/>
            </a:pPr>
            <a:r>
              <a:rPr lang="it-IT" sz="2400" dirty="0"/>
              <a:t>Il destinatario della fattura (cessionario o committente</a:t>
            </a:r>
            <a:r>
              <a:rPr lang="it-IT" sz="2000" dirty="0"/>
              <a:t>)</a:t>
            </a:r>
          </a:p>
        </p:txBody>
      </p:sp>
      <p:pic>
        <p:nvPicPr>
          <p:cNvPr id="4" name="Immagine 3">
            <a:extLst>
              <a:ext uri="{FF2B5EF4-FFF2-40B4-BE49-F238E27FC236}">
                <a16:creationId xmlns:a16="http://schemas.microsoft.com/office/drawing/2014/main" id="{DA52802C-BF38-4206-BB50-58861E212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60648"/>
            <a:ext cx="3024335" cy="972850"/>
          </a:xfrm>
          <a:prstGeom prst="rect">
            <a:avLst/>
          </a:prstGeom>
        </p:spPr>
      </p:pic>
    </p:spTree>
    <p:extLst>
      <p:ext uri="{BB962C8B-B14F-4D97-AF65-F5344CB8AC3E}">
        <p14:creationId xmlns:p14="http://schemas.microsoft.com/office/powerpoint/2010/main" val="241660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C65D863-A632-491B-BEA2-60C464F9A959}"/>
              </a:ext>
            </a:extLst>
          </p:cNvPr>
          <p:cNvSpPr/>
          <p:nvPr/>
        </p:nvSpPr>
        <p:spPr>
          <a:xfrm>
            <a:off x="827584" y="620688"/>
            <a:ext cx="4572000" cy="830997"/>
          </a:xfrm>
          <a:prstGeom prst="rect">
            <a:avLst/>
          </a:prstGeom>
        </p:spPr>
        <p:txBody>
          <a:bodyPr>
            <a:spAutoFit/>
          </a:bodyPr>
          <a:lstStyle/>
          <a:p>
            <a:r>
              <a:rPr lang="it-IT" sz="2400" b="1" dirty="0"/>
              <a:t>Fattura elettronica </a:t>
            </a:r>
          </a:p>
          <a:p>
            <a:r>
              <a:rPr lang="it-IT" sz="2400" b="1" dirty="0"/>
              <a:t>Esempio di </a:t>
            </a:r>
            <a:r>
              <a:rPr lang="it-IT" sz="2400" b="1" dirty="0" err="1"/>
              <a:t>routing</a:t>
            </a:r>
            <a:r>
              <a:rPr lang="it-IT" sz="2400" b="1" dirty="0"/>
              <a:t> delle fatture</a:t>
            </a:r>
          </a:p>
        </p:txBody>
      </p:sp>
      <p:pic>
        <p:nvPicPr>
          <p:cNvPr id="3" name="Immagine 2">
            <a:extLst>
              <a:ext uri="{FF2B5EF4-FFF2-40B4-BE49-F238E27FC236}">
                <a16:creationId xmlns:a16="http://schemas.microsoft.com/office/drawing/2014/main" id="{743827CB-9BDF-4B7D-BEC4-31B12E31F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60648"/>
            <a:ext cx="3024335" cy="972850"/>
          </a:xfrm>
          <a:prstGeom prst="rect">
            <a:avLst/>
          </a:prstGeom>
        </p:spPr>
      </p:pic>
      <p:pic>
        <p:nvPicPr>
          <p:cNvPr id="5" name="Immagine 4">
            <a:extLst>
              <a:ext uri="{FF2B5EF4-FFF2-40B4-BE49-F238E27FC236}">
                <a16:creationId xmlns:a16="http://schemas.microsoft.com/office/drawing/2014/main" id="{396CC136-92CF-458F-8843-93848F62E420}"/>
              </a:ext>
            </a:extLst>
          </p:cNvPr>
          <p:cNvPicPr>
            <a:picLocks noChangeAspect="1"/>
          </p:cNvPicPr>
          <p:nvPr/>
        </p:nvPicPr>
        <p:blipFill>
          <a:blip r:embed="rId3"/>
          <a:stretch>
            <a:fillRect/>
          </a:stretch>
        </p:blipFill>
        <p:spPr>
          <a:xfrm>
            <a:off x="467544" y="1791177"/>
            <a:ext cx="7704856" cy="4375312"/>
          </a:xfrm>
          <a:prstGeom prst="rect">
            <a:avLst/>
          </a:prstGeom>
        </p:spPr>
      </p:pic>
    </p:spTree>
    <p:extLst>
      <p:ext uri="{BB962C8B-B14F-4D97-AF65-F5344CB8AC3E}">
        <p14:creationId xmlns:p14="http://schemas.microsoft.com/office/powerpoint/2010/main" val="3106475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625F50D-FD2C-49DD-9E3D-AC1221579CD2}"/>
              </a:ext>
            </a:extLst>
          </p:cNvPr>
          <p:cNvSpPr/>
          <p:nvPr/>
        </p:nvSpPr>
        <p:spPr>
          <a:xfrm>
            <a:off x="395536" y="1772816"/>
            <a:ext cx="8424936" cy="4862870"/>
          </a:xfrm>
          <a:prstGeom prst="rect">
            <a:avLst/>
          </a:prstGeom>
        </p:spPr>
        <p:txBody>
          <a:bodyPr wrap="square">
            <a:spAutoFit/>
          </a:bodyPr>
          <a:lstStyle/>
          <a:p>
            <a:r>
              <a:rPr lang="it-IT" dirty="0"/>
              <a:t>La fatturazione elettronica attiva è un processo che inizia dalla scrittura contabile nel sistema gestionale e finisce con la conservazione sostitutiva del documento digitale. I passaggi da seguire sono i seguenti: </a:t>
            </a:r>
          </a:p>
          <a:p>
            <a:r>
              <a:rPr lang="it-IT" dirty="0"/>
              <a:t> </a:t>
            </a:r>
            <a:endParaRPr lang="it-IT" sz="2000" dirty="0"/>
          </a:p>
          <a:p>
            <a:pPr marL="342900" indent="-342900">
              <a:buAutoNum type="arabicPeriod"/>
            </a:pPr>
            <a:r>
              <a:rPr lang="it-IT" sz="2000" dirty="0"/>
              <a:t>Inserimento della fattura nel proprio sistema gestionale a cura del cedente </a:t>
            </a:r>
          </a:p>
          <a:p>
            <a:pPr marL="342900" indent="-342900">
              <a:buAutoNum type="arabicPeriod"/>
            </a:pPr>
            <a:r>
              <a:rPr lang="it-IT" sz="2000" dirty="0"/>
              <a:t>Estrazione dati per la fattura elettronica e import nella console Business </a:t>
            </a:r>
          </a:p>
          <a:p>
            <a:pPr marL="342900" indent="-342900">
              <a:buAutoNum type="arabicPeriod"/>
            </a:pPr>
            <a:r>
              <a:rPr lang="it-IT" sz="2000" dirty="0"/>
              <a:t>Generazione del file XML della fattura elettronica (</a:t>
            </a:r>
            <a:r>
              <a:rPr lang="it-IT" sz="1600" dirty="0"/>
              <a:t>conforme al formato in vigore )</a:t>
            </a:r>
          </a:p>
          <a:p>
            <a:pPr marL="342900" indent="-342900">
              <a:buAutoNum type="arabicPeriod"/>
            </a:pPr>
            <a:r>
              <a:rPr lang="it-IT" sz="2000" dirty="0"/>
              <a:t>Eventuale Firma digitale del file XML (obbligatorio solo per le PA)</a:t>
            </a:r>
          </a:p>
          <a:p>
            <a:pPr marL="342900" indent="-342900">
              <a:buAutoNum type="arabicPeriod"/>
            </a:pPr>
            <a:r>
              <a:rPr lang="it-IT" sz="2000" dirty="0"/>
              <a:t>Invio del file XML  al sistema di interscambio </a:t>
            </a:r>
          </a:p>
          <a:p>
            <a:pPr marL="342900" indent="-342900">
              <a:buAutoNum type="arabicPeriod"/>
            </a:pPr>
            <a:r>
              <a:rPr lang="it-IT" sz="2000" dirty="0"/>
              <a:t>Consegna della fattura (eventualmente firmata) al committente, tramite il sistema SDI. </a:t>
            </a:r>
          </a:p>
          <a:p>
            <a:pPr marL="342900" indent="-342900">
              <a:buAutoNum type="arabicPeriod"/>
            </a:pPr>
            <a:r>
              <a:rPr lang="it-IT" sz="2000" dirty="0"/>
              <a:t>Ricezione delle notifiche da parte del cedente attraverso il sistema SDI </a:t>
            </a:r>
          </a:p>
          <a:p>
            <a:pPr marL="342900" indent="-342900">
              <a:buAutoNum type="arabicPeriod"/>
            </a:pPr>
            <a:r>
              <a:rPr lang="it-IT" sz="2000" dirty="0"/>
              <a:t>Conservazione della fattura elettronica e delle sue notifiche in un sistema di conservazione sostitutiva a norma. </a:t>
            </a:r>
          </a:p>
          <a:p>
            <a:r>
              <a:rPr lang="it-IT" sz="2000" dirty="0"/>
              <a:t> </a:t>
            </a:r>
          </a:p>
          <a:p>
            <a:r>
              <a:rPr lang="it-IT" dirty="0"/>
              <a:t> </a:t>
            </a:r>
          </a:p>
        </p:txBody>
      </p:sp>
      <p:sp>
        <p:nvSpPr>
          <p:cNvPr id="3" name="CasellaDiTesto 2">
            <a:extLst>
              <a:ext uri="{FF2B5EF4-FFF2-40B4-BE49-F238E27FC236}">
                <a16:creationId xmlns:a16="http://schemas.microsoft.com/office/drawing/2014/main" id="{CE8FC3D7-7262-4D11-B3DB-CA15769E0B6F}"/>
              </a:ext>
            </a:extLst>
          </p:cNvPr>
          <p:cNvSpPr txBox="1"/>
          <p:nvPr/>
        </p:nvSpPr>
        <p:spPr>
          <a:xfrm>
            <a:off x="323528" y="1124744"/>
            <a:ext cx="5832648" cy="461665"/>
          </a:xfrm>
          <a:prstGeom prst="rect">
            <a:avLst/>
          </a:prstGeom>
          <a:noFill/>
        </p:spPr>
        <p:txBody>
          <a:bodyPr wrap="square" rtlCol="0">
            <a:spAutoFit/>
          </a:bodyPr>
          <a:lstStyle/>
          <a:p>
            <a:r>
              <a:rPr lang="it-IT" sz="2400" b="1" dirty="0"/>
              <a:t>PROCESSO DI FATTURAZIONE ELETTRONICA </a:t>
            </a:r>
          </a:p>
        </p:txBody>
      </p:sp>
      <p:pic>
        <p:nvPicPr>
          <p:cNvPr id="4" name="Immagine 3">
            <a:extLst>
              <a:ext uri="{FF2B5EF4-FFF2-40B4-BE49-F238E27FC236}">
                <a16:creationId xmlns:a16="http://schemas.microsoft.com/office/drawing/2014/main" id="{58172F87-2426-4DEC-BE16-397EEE3C9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Tree>
    <p:extLst>
      <p:ext uri="{BB962C8B-B14F-4D97-AF65-F5344CB8AC3E}">
        <p14:creationId xmlns:p14="http://schemas.microsoft.com/office/powerpoint/2010/main" val="4167448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57202A1-8AEC-45DB-94A1-A982D81D9FFE}"/>
              </a:ext>
            </a:extLst>
          </p:cNvPr>
          <p:cNvSpPr/>
          <p:nvPr/>
        </p:nvSpPr>
        <p:spPr>
          <a:xfrm>
            <a:off x="755576" y="620688"/>
            <a:ext cx="4572000" cy="830997"/>
          </a:xfrm>
          <a:prstGeom prst="rect">
            <a:avLst/>
          </a:prstGeom>
        </p:spPr>
        <p:txBody>
          <a:bodyPr>
            <a:spAutoFit/>
          </a:bodyPr>
          <a:lstStyle/>
          <a:p>
            <a:r>
              <a:rPr lang="it-IT" sz="2400" b="1" dirty="0"/>
              <a:t>Fattura elettronica – status e sistema delle ricevute</a:t>
            </a:r>
          </a:p>
        </p:txBody>
      </p:sp>
      <p:pic>
        <p:nvPicPr>
          <p:cNvPr id="3" name="Immagine 2">
            <a:extLst>
              <a:ext uri="{FF2B5EF4-FFF2-40B4-BE49-F238E27FC236}">
                <a16:creationId xmlns:a16="http://schemas.microsoft.com/office/drawing/2014/main" id="{E85DAF62-7911-4341-AFCC-88F45265D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32656"/>
            <a:ext cx="3024335" cy="972850"/>
          </a:xfrm>
          <a:prstGeom prst="rect">
            <a:avLst/>
          </a:prstGeom>
        </p:spPr>
      </p:pic>
      <p:pic>
        <p:nvPicPr>
          <p:cNvPr id="4" name="Immagine 3">
            <a:extLst>
              <a:ext uri="{FF2B5EF4-FFF2-40B4-BE49-F238E27FC236}">
                <a16:creationId xmlns:a16="http://schemas.microsoft.com/office/drawing/2014/main" id="{41998523-8C01-4994-B4B5-99D8331FC439}"/>
              </a:ext>
            </a:extLst>
          </p:cNvPr>
          <p:cNvPicPr>
            <a:picLocks noChangeAspect="1"/>
          </p:cNvPicPr>
          <p:nvPr/>
        </p:nvPicPr>
        <p:blipFill rotWithShape="1">
          <a:blip r:embed="rId3"/>
          <a:srcRect b="31492"/>
          <a:stretch/>
        </p:blipFill>
        <p:spPr>
          <a:xfrm>
            <a:off x="153988" y="1772816"/>
            <a:ext cx="8743634" cy="3384375"/>
          </a:xfrm>
          <a:prstGeom prst="rect">
            <a:avLst/>
          </a:prstGeom>
        </p:spPr>
      </p:pic>
    </p:spTree>
    <p:extLst>
      <p:ext uri="{BB962C8B-B14F-4D97-AF65-F5344CB8AC3E}">
        <p14:creationId xmlns:p14="http://schemas.microsoft.com/office/powerpoint/2010/main" val="702825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EB622BF-1631-5644-9088-0E2C606CFC9D}"/>
              </a:ext>
            </a:extLst>
          </p:cNvPr>
          <p:cNvSpPr>
            <a:spLocks noGrp="1"/>
          </p:cNvSpPr>
          <p:nvPr>
            <p:ph type="title"/>
          </p:nvPr>
        </p:nvSpPr>
        <p:spPr>
          <a:xfrm>
            <a:off x="323528" y="260648"/>
            <a:ext cx="4109080" cy="756633"/>
          </a:xfrm>
        </p:spPr>
        <p:txBody>
          <a:bodyPr>
            <a:normAutofit/>
          </a:bodyPr>
          <a:lstStyle/>
          <a:p>
            <a:pPr algn="ctr"/>
            <a:r>
              <a:rPr lang="it-IT" sz="2500" dirty="0"/>
              <a:t>L’emissione della fattura</a:t>
            </a:r>
            <a:br>
              <a:rPr lang="it-IT" sz="2500" dirty="0"/>
            </a:br>
            <a:r>
              <a:rPr lang="it-IT" sz="2500" dirty="0"/>
              <a:t>Attenzione alle </a:t>
            </a:r>
            <a:r>
              <a:rPr lang="it-IT" sz="2500" b="0" i="1" dirty="0"/>
              <a:t> ricevute</a:t>
            </a:r>
          </a:p>
        </p:txBody>
      </p:sp>
      <p:sp>
        <p:nvSpPr>
          <p:cNvPr id="4" name="Segnaposto numero diapositiva 3">
            <a:extLst>
              <a:ext uri="{FF2B5EF4-FFF2-40B4-BE49-F238E27FC236}">
                <a16:creationId xmlns:a16="http://schemas.microsoft.com/office/drawing/2014/main" id="{DCE5992C-A8B4-7E4F-B738-1B8A86B8CEC7}"/>
              </a:ext>
            </a:extLst>
          </p:cNvPr>
          <p:cNvSpPr>
            <a:spLocks noGrp="1"/>
          </p:cNvSpPr>
          <p:nvPr>
            <p:ph type="sldNum" sz="quarter" idx="12"/>
          </p:nvPr>
        </p:nvSpPr>
        <p:spPr/>
        <p:txBody>
          <a:bodyPr/>
          <a:lstStyle/>
          <a:p>
            <a:pPr>
              <a:defRPr/>
            </a:pPr>
            <a:fld id="{A2718753-71AA-0D4F-A6B9-02210A3632A0}" type="slidenum">
              <a:rPr lang="it-IT" altLang="it-IT" smtClean="0"/>
              <a:pPr>
                <a:defRPr/>
              </a:pPr>
              <a:t>25</a:t>
            </a:fld>
            <a:endParaRPr lang="it-IT" altLang="it-IT"/>
          </a:p>
        </p:txBody>
      </p:sp>
      <p:sp>
        <p:nvSpPr>
          <p:cNvPr id="8" name="Figura a mano libera 7">
            <a:extLst>
              <a:ext uri="{FF2B5EF4-FFF2-40B4-BE49-F238E27FC236}">
                <a16:creationId xmlns:a16="http://schemas.microsoft.com/office/drawing/2014/main" id="{500328B3-D6B5-3247-8C38-98D04D763D6F}"/>
              </a:ext>
            </a:extLst>
          </p:cNvPr>
          <p:cNvSpPr/>
          <p:nvPr/>
        </p:nvSpPr>
        <p:spPr>
          <a:xfrm>
            <a:off x="391740" y="1411835"/>
            <a:ext cx="2720958" cy="671800"/>
          </a:xfrm>
          <a:custGeom>
            <a:avLst/>
            <a:gdLst>
              <a:gd name="connsiteX0" fmla="*/ 0 w 2628101"/>
              <a:gd name="connsiteY0" fmla="*/ 0 h 1012984"/>
              <a:gd name="connsiteX1" fmla="*/ 2628101 w 2628101"/>
              <a:gd name="connsiteY1" fmla="*/ 0 h 1012984"/>
              <a:gd name="connsiteX2" fmla="*/ 2628101 w 2628101"/>
              <a:gd name="connsiteY2" fmla="*/ 1012984 h 1012984"/>
              <a:gd name="connsiteX3" fmla="*/ 0 w 2628101"/>
              <a:gd name="connsiteY3" fmla="*/ 1012984 h 1012984"/>
              <a:gd name="connsiteX4" fmla="*/ 0 w 2628101"/>
              <a:gd name="connsiteY4" fmla="*/ 0 h 101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012984">
                <a:moveTo>
                  <a:pt x="0" y="0"/>
                </a:moveTo>
                <a:lnTo>
                  <a:pt x="2628101" y="0"/>
                </a:lnTo>
                <a:lnTo>
                  <a:pt x="2628101" y="1012984"/>
                </a:lnTo>
                <a:lnTo>
                  <a:pt x="0" y="1012984"/>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000" b="1" kern="1200" dirty="0"/>
              <a:t>CONSEGNA</a:t>
            </a:r>
          </a:p>
        </p:txBody>
      </p:sp>
      <p:sp>
        <p:nvSpPr>
          <p:cNvPr id="26" name="Figura a mano libera 25">
            <a:extLst>
              <a:ext uri="{FF2B5EF4-FFF2-40B4-BE49-F238E27FC236}">
                <a16:creationId xmlns:a16="http://schemas.microsoft.com/office/drawing/2014/main" id="{24905C9F-2CA0-734E-920F-4A921F76A582}"/>
              </a:ext>
            </a:extLst>
          </p:cNvPr>
          <p:cNvSpPr/>
          <p:nvPr/>
        </p:nvSpPr>
        <p:spPr>
          <a:xfrm>
            <a:off x="391740" y="2169991"/>
            <a:ext cx="2720958" cy="1457629"/>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lvl="1" indent="-285750" algn="l" defTabSz="889000">
              <a:spcBef>
                <a:spcPct val="0"/>
              </a:spcBef>
              <a:spcAft>
                <a:spcPct val="15000"/>
              </a:spcAft>
              <a:buFont typeface="Wingdings" pitchFamily="2" charset="2"/>
              <a:buChar char="§"/>
            </a:pPr>
            <a:r>
              <a:rPr lang="it-IT" sz="1600" kern="1200" dirty="0"/>
              <a:t>La fattura è stata recapitata al destinatario.</a:t>
            </a:r>
            <a:endParaRPr lang="it-IT" sz="1600" dirty="0">
              <a:solidFill>
                <a:srgbClr val="00B050"/>
              </a:solidFill>
            </a:endParaRPr>
          </a:p>
          <a:p>
            <a:pPr marL="0" lvl="1" algn="l" defTabSz="889000">
              <a:spcBef>
                <a:spcPct val="0"/>
              </a:spcBef>
              <a:spcAft>
                <a:spcPct val="15000"/>
              </a:spcAft>
            </a:pPr>
            <a:endParaRPr lang="it-IT" sz="2000" kern="1200" dirty="0"/>
          </a:p>
        </p:txBody>
      </p:sp>
      <p:sp>
        <p:nvSpPr>
          <p:cNvPr id="27" name="Figura a mano libera 26">
            <a:extLst>
              <a:ext uri="{FF2B5EF4-FFF2-40B4-BE49-F238E27FC236}">
                <a16:creationId xmlns:a16="http://schemas.microsoft.com/office/drawing/2014/main" id="{A6F5FE27-D08A-2F4D-9F57-E62D0EC5B5AB}"/>
              </a:ext>
            </a:extLst>
          </p:cNvPr>
          <p:cNvSpPr/>
          <p:nvPr/>
        </p:nvSpPr>
        <p:spPr>
          <a:xfrm>
            <a:off x="3237876" y="1411835"/>
            <a:ext cx="2720958" cy="671800"/>
          </a:xfrm>
          <a:custGeom>
            <a:avLst/>
            <a:gdLst>
              <a:gd name="connsiteX0" fmla="*/ 0 w 2628101"/>
              <a:gd name="connsiteY0" fmla="*/ 0 h 1012984"/>
              <a:gd name="connsiteX1" fmla="*/ 2628101 w 2628101"/>
              <a:gd name="connsiteY1" fmla="*/ 0 h 1012984"/>
              <a:gd name="connsiteX2" fmla="*/ 2628101 w 2628101"/>
              <a:gd name="connsiteY2" fmla="*/ 1012984 h 1012984"/>
              <a:gd name="connsiteX3" fmla="*/ 0 w 2628101"/>
              <a:gd name="connsiteY3" fmla="*/ 1012984 h 1012984"/>
              <a:gd name="connsiteX4" fmla="*/ 0 w 2628101"/>
              <a:gd name="connsiteY4" fmla="*/ 0 h 101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012984">
                <a:moveTo>
                  <a:pt x="0" y="0"/>
                </a:moveTo>
                <a:lnTo>
                  <a:pt x="2628101" y="0"/>
                </a:lnTo>
                <a:lnTo>
                  <a:pt x="2628101" y="1012984"/>
                </a:lnTo>
                <a:lnTo>
                  <a:pt x="0" y="1012984"/>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000" b="1" kern="1200" dirty="0"/>
              <a:t>SCARTO</a:t>
            </a:r>
          </a:p>
        </p:txBody>
      </p:sp>
      <p:sp>
        <p:nvSpPr>
          <p:cNvPr id="28" name="Figura a mano libera 27">
            <a:extLst>
              <a:ext uri="{FF2B5EF4-FFF2-40B4-BE49-F238E27FC236}">
                <a16:creationId xmlns:a16="http://schemas.microsoft.com/office/drawing/2014/main" id="{C5A51929-2F75-2A4E-8E6E-2B4E1A3E56ED}"/>
              </a:ext>
            </a:extLst>
          </p:cNvPr>
          <p:cNvSpPr/>
          <p:nvPr/>
        </p:nvSpPr>
        <p:spPr>
          <a:xfrm>
            <a:off x="3237876" y="2169991"/>
            <a:ext cx="2720958" cy="1457629"/>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lvl="1" indent="-285750" defTabSz="889000">
              <a:lnSpc>
                <a:spcPct val="90000"/>
              </a:lnSpc>
              <a:spcAft>
                <a:spcPct val="15000"/>
              </a:spcAft>
              <a:buFont typeface="Wingdings" pitchFamily="2" charset="2"/>
              <a:buChar char="§"/>
            </a:pPr>
            <a:r>
              <a:rPr lang="it-IT" sz="1600" dirty="0"/>
              <a:t>La fattura è formalmente non corretta oppure il codice destinatario è errato e non è accettata da SdI.</a:t>
            </a:r>
          </a:p>
        </p:txBody>
      </p:sp>
      <p:sp>
        <p:nvSpPr>
          <p:cNvPr id="29" name="Figura a mano libera 28">
            <a:extLst>
              <a:ext uri="{FF2B5EF4-FFF2-40B4-BE49-F238E27FC236}">
                <a16:creationId xmlns:a16="http://schemas.microsoft.com/office/drawing/2014/main" id="{1019135B-BAB1-7441-86E1-6B24D6F92D26}"/>
              </a:ext>
            </a:extLst>
          </p:cNvPr>
          <p:cNvSpPr/>
          <p:nvPr/>
        </p:nvSpPr>
        <p:spPr>
          <a:xfrm>
            <a:off x="6084012" y="1411835"/>
            <a:ext cx="2720958" cy="671800"/>
          </a:xfrm>
          <a:custGeom>
            <a:avLst/>
            <a:gdLst>
              <a:gd name="connsiteX0" fmla="*/ 0 w 2628101"/>
              <a:gd name="connsiteY0" fmla="*/ 0 h 1012984"/>
              <a:gd name="connsiteX1" fmla="*/ 2628101 w 2628101"/>
              <a:gd name="connsiteY1" fmla="*/ 0 h 1012984"/>
              <a:gd name="connsiteX2" fmla="*/ 2628101 w 2628101"/>
              <a:gd name="connsiteY2" fmla="*/ 1012984 h 1012984"/>
              <a:gd name="connsiteX3" fmla="*/ 0 w 2628101"/>
              <a:gd name="connsiteY3" fmla="*/ 1012984 h 1012984"/>
              <a:gd name="connsiteX4" fmla="*/ 0 w 2628101"/>
              <a:gd name="connsiteY4" fmla="*/ 0 h 101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012984">
                <a:moveTo>
                  <a:pt x="0" y="0"/>
                </a:moveTo>
                <a:lnTo>
                  <a:pt x="2628101" y="0"/>
                </a:lnTo>
                <a:lnTo>
                  <a:pt x="2628101" y="1012984"/>
                </a:lnTo>
                <a:lnTo>
                  <a:pt x="0" y="1012984"/>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000" b="1" kern="1200" dirty="0"/>
              <a:t>RECAPITO NON POSSIBILE</a:t>
            </a:r>
          </a:p>
        </p:txBody>
      </p:sp>
      <p:sp>
        <p:nvSpPr>
          <p:cNvPr id="30" name="Figura a mano libera 29">
            <a:extLst>
              <a:ext uri="{FF2B5EF4-FFF2-40B4-BE49-F238E27FC236}">
                <a16:creationId xmlns:a16="http://schemas.microsoft.com/office/drawing/2014/main" id="{276C3440-3BE0-2044-81A7-A5EE08486E98}"/>
              </a:ext>
            </a:extLst>
          </p:cNvPr>
          <p:cNvSpPr/>
          <p:nvPr/>
        </p:nvSpPr>
        <p:spPr>
          <a:xfrm>
            <a:off x="6084012" y="2169991"/>
            <a:ext cx="2720958" cy="1457629"/>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defTabSz="889000">
              <a:lnSpc>
                <a:spcPct val="90000"/>
              </a:lnSpc>
              <a:spcAft>
                <a:spcPct val="15000"/>
              </a:spcAft>
              <a:buFont typeface="Wingdings" pitchFamily="2" charset="2"/>
              <a:buChar char="§"/>
            </a:pPr>
            <a:r>
              <a:rPr lang="it-IT" sz="1600" dirty="0"/>
              <a:t>La fattura è stata accettata dallo SdI ma non è stato possibile il recapito presso l’indirizzo telematico del ricevente.</a:t>
            </a:r>
            <a:endParaRPr lang="it-IT" sz="1600" dirty="0">
              <a:solidFill>
                <a:srgbClr val="00B050"/>
              </a:solidFill>
            </a:endParaRPr>
          </a:p>
        </p:txBody>
      </p:sp>
      <p:sp>
        <p:nvSpPr>
          <p:cNvPr id="31" name="Figura a mano libera 30">
            <a:extLst>
              <a:ext uri="{FF2B5EF4-FFF2-40B4-BE49-F238E27FC236}">
                <a16:creationId xmlns:a16="http://schemas.microsoft.com/office/drawing/2014/main" id="{CC043E15-4D8D-154C-83F9-1AD29DDBCCBB}"/>
              </a:ext>
            </a:extLst>
          </p:cNvPr>
          <p:cNvSpPr/>
          <p:nvPr/>
        </p:nvSpPr>
        <p:spPr>
          <a:xfrm>
            <a:off x="391740" y="3713976"/>
            <a:ext cx="2720958" cy="753093"/>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a:solidFill>
            <a:schemeClr val="accent2">
              <a:lumMod val="40000"/>
              <a:lumOff val="60000"/>
              <a:alpha val="90000"/>
            </a:scheme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lvl="1" indent="-285750" algn="l" defTabSz="889000">
              <a:spcBef>
                <a:spcPct val="0"/>
              </a:spcBef>
              <a:spcAft>
                <a:spcPct val="15000"/>
              </a:spcAft>
              <a:buFont typeface="Wingdings" pitchFamily="2" charset="2"/>
              <a:buChar char="§"/>
            </a:pPr>
            <a:r>
              <a:rPr lang="it-IT" sz="1600" dirty="0">
                <a:solidFill>
                  <a:srgbClr val="00B050"/>
                </a:solidFill>
              </a:rPr>
              <a:t>Si considera fiscalmente emessa.</a:t>
            </a:r>
          </a:p>
        </p:txBody>
      </p:sp>
      <p:sp>
        <p:nvSpPr>
          <p:cNvPr id="32" name="Figura a mano libera 31">
            <a:extLst>
              <a:ext uri="{FF2B5EF4-FFF2-40B4-BE49-F238E27FC236}">
                <a16:creationId xmlns:a16="http://schemas.microsoft.com/office/drawing/2014/main" id="{BC1402CB-F918-7F42-A5BD-56F65E232022}"/>
              </a:ext>
            </a:extLst>
          </p:cNvPr>
          <p:cNvSpPr/>
          <p:nvPr/>
        </p:nvSpPr>
        <p:spPr>
          <a:xfrm>
            <a:off x="3237876" y="3713976"/>
            <a:ext cx="2720958" cy="753093"/>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a:solidFill>
            <a:schemeClr val="accent2">
              <a:lumMod val="40000"/>
              <a:lumOff val="60000"/>
              <a:alpha val="90000"/>
            </a:scheme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lvl="1" indent="-285750" defTabSz="889000">
              <a:lnSpc>
                <a:spcPct val="90000"/>
              </a:lnSpc>
              <a:spcAft>
                <a:spcPct val="15000"/>
              </a:spcAft>
              <a:buFont typeface="Wingdings" pitchFamily="2" charset="2"/>
              <a:buChar char="§"/>
            </a:pPr>
            <a:r>
              <a:rPr lang="it-IT" sz="1600" dirty="0">
                <a:solidFill>
                  <a:srgbClr val="C00000"/>
                </a:solidFill>
              </a:rPr>
              <a:t>Si considera fiscalmente non emessa.</a:t>
            </a:r>
          </a:p>
        </p:txBody>
      </p:sp>
      <p:sp>
        <p:nvSpPr>
          <p:cNvPr id="33" name="Figura a mano libera 32">
            <a:extLst>
              <a:ext uri="{FF2B5EF4-FFF2-40B4-BE49-F238E27FC236}">
                <a16:creationId xmlns:a16="http://schemas.microsoft.com/office/drawing/2014/main" id="{3C7AABF1-C4B2-3243-9535-5C67E2FB76E4}"/>
              </a:ext>
            </a:extLst>
          </p:cNvPr>
          <p:cNvSpPr/>
          <p:nvPr/>
        </p:nvSpPr>
        <p:spPr>
          <a:xfrm>
            <a:off x="6084012" y="3713976"/>
            <a:ext cx="2720958" cy="753093"/>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a:solidFill>
            <a:schemeClr val="accent2">
              <a:lumMod val="40000"/>
              <a:lumOff val="60000"/>
              <a:alpha val="90000"/>
            </a:scheme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defTabSz="889000">
              <a:lnSpc>
                <a:spcPct val="90000"/>
              </a:lnSpc>
              <a:spcAft>
                <a:spcPct val="15000"/>
              </a:spcAft>
              <a:buFont typeface="Wingdings" pitchFamily="2" charset="2"/>
              <a:buChar char="§"/>
            </a:pPr>
            <a:r>
              <a:rPr lang="it-IT" sz="1600" dirty="0">
                <a:solidFill>
                  <a:srgbClr val="00B050"/>
                </a:solidFill>
              </a:rPr>
              <a:t>Si considera fiscalmente emessa.</a:t>
            </a:r>
          </a:p>
        </p:txBody>
      </p:sp>
      <p:sp>
        <p:nvSpPr>
          <p:cNvPr id="34" name="Figura a mano libera 33">
            <a:extLst>
              <a:ext uri="{FF2B5EF4-FFF2-40B4-BE49-F238E27FC236}">
                <a16:creationId xmlns:a16="http://schemas.microsoft.com/office/drawing/2014/main" id="{A2A52C52-1FFB-EF49-9DD8-8D4A60C5F87C}"/>
              </a:ext>
            </a:extLst>
          </p:cNvPr>
          <p:cNvSpPr/>
          <p:nvPr/>
        </p:nvSpPr>
        <p:spPr>
          <a:xfrm>
            <a:off x="391740" y="4553425"/>
            <a:ext cx="2720958" cy="1702996"/>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a:solidFill>
            <a:schemeClr val="accent2">
              <a:lumMod val="40000"/>
              <a:lumOff val="60000"/>
              <a:alpha val="90000"/>
            </a:scheme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indent="-285750">
              <a:buFont typeface="Wingdings" pitchFamily="2" charset="2"/>
              <a:buChar char="§"/>
            </a:pPr>
            <a:r>
              <a:rPr lang="it-IT" sz="1600" dirty="0">
                <a:solidFill>
                  <a:srgbClr val="00B050"/>
                </a:solidFill>
              </a:rPr>
              <a:t>Posso contabilizzare la fattura.</a:t>
            </a:r>
          </a:p>
        </p:txBody>
      </p:sp>
      <p:sp>
        <p:nvSpPr>
          <p:cNvPr id="35" name="Figura a mano libera 34">
            <a:extLst>
              <a:ext uri="{FF2B5EF4-FFF2-40B4-BE49-F238E27FC236}">
                <a16:creationId xmlns:a16="http://schemas.microsoft.com/office/drawing/2014/main" id="{BC2F2356-29ED-AE43-BEF3-2896F2572219}"/>
              </a:ext>
            </a:extLst>
          </p:cNvPr>
          <p:cNvSpPr/>
          <p:nvPr/>
        </p:nvSpPr>
        <p:spPr>
          <a:xfrm>
            <a:off x="3237876" y="4553425"/>
            <a:ext cx="2720958" cy="1702996"/>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a:solidFill>
            <a:schemeClr val="accent2">
              <a:lumMod val="40000"/>
              <a:lumOff val="60000"/>
              <a:alpha val="90000"/>
            </a:scheme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indent="-285750">
              <a:buFont typeface="Wingdings" pitchFamily="2" charset="2"/>
              <a:buChar char="§"/>
            </a:pPr>
            <a:r>
              <a:rPr lang="it-IT" sz="1600" dirty="0">
                <a:solidFill>
                  <a:srgbClr val="00B050"/>
                </a:solidFill>
              </a:rPr>
              <a:t>Posso usare lo stesso numero progressivo e ho 5 gg. di tempo per la </a:t>
            </a:r>
            <a:r>
              <a:rPr lang="it-IT" sz="1600" dirty="0" err="1">
                <a:solidFill>
                  <a:srgbClr val="00B050"/>
                </a:solidFill>
              </a:rPr>
              <a:t>riemissione</a:t>
            </a:r>
            <a:endParaRPr lang="it-IT" sz="1600" dirty="0">
              <a:solidFill>
                <a:srgbClr val="00B050"/>
              </a:solidFill>
            </a:endParaRPr>
          </a:p>
        </p:txBody>
      </p:sp>
      <p:sp>
        <p:nvSpPr>
          <p:cNvPr id="36" name="Figura a mano libera 35">
            <a:extLst>
              <a:ext uri="{FF2B5EF4-FFF2-40B4-BE49-F238E27FC236}">
                <a16:creationId xmlns:a16="http://schemas.microsoft.com/office/drawing/2014/main" id="{176EBAA3-12D2-CC4E-B0B6-E4EF3C0F5A7A}"/>
              </a:ext>
            </a:extLst>
          </p:cNvPr>
          <p:cNvSpPr/>
          <p:nvPr/>
        </p:nvSpPr>
        <p:spPr>
          <a:xfrm>
            <a:off x="6084012" y="4553425"/>
            <a:ext cx="2720958" cy="1702996"/>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a:solidFill>
            <a:schemeClr val="accent2">
              <a:lumMod val="40000"/>
              <a:lumOff val="60000"/>
              <a:alpha val="90000"/>
            </a:schemeClr>
          </a:solidFill>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defTabSz="889000">
              <a:lnSpc>
                <a:spcPct val="90000"/>
              </a:lnSpc>
              <a:spcAft>
                <a:spcPct val="15000"/>
              </a:spcAft>
              <a:buFont typeface="Wingdings" pitchFamily="2" charset="2"/>
              <a:buChar char="§"/>
            </a:pPr>
            <a:r>
              <a:rPr lang="it-IT" sz="1600" dirty="0">
                <a:solidFill>
                  <a:srgbClr val="C00000"/>
                </a:solidFill>
              </a:rPr>
              <a:t>Devo inviare al cliente, tramite e-mail, una notifica informandolo che la fattura è disponibile sul sito dell’Agenzia delle Entrate.</a:t>
            </a:r>
          </a:p>
        </p:txBody>
      </p:sp>
      <p:sp>
        <p:nvSpPr>
          <p:cNvPr id="2" name="Segnaposto data 1">
            <a:extLst>
              <a:ext uri="{FF2B5EF4-FFF2-40B4-BE49-F238E27FC236}">
                <a16:creationId xmlns:a16="http://schemas.microsoft.com/office/drawing/2014/main" id="{83783F64-6BF3-A847-B6F9-C229DDD319A5}"/>
              </a:ext>
            </a:extLst>
          </p:cNvPr>
          <p:cNvSpPr>
            <a:spLocks noGrp="1"/>
          </p:cNvSpPr>
          <p:nvPr>
            <p:ph type="dt" sz="half" idx="10"/>
          </p:nvPr>
        </p:nvSpPr>
        <p:spPr/>
        <p:txBody>
          <a:bodyPr/>
          <a:lstStyle/>
          <a:p>
            <a:pPr>
              <a:defRPr/>
            </a:pPr>
            <a:r>
              <a:rPr lang="it-IT"/>
              <a:t>Digital Week 2018</a:t>
            </a:r>
          </a:p>
        </p:txBody>
      </p:sp>
      <p:pic>
        <p:nvPicPr>
          <p:cNvPr id="17" name="Immagine 16">
            <a:extLst>
              <a:ext uri="{FF2B5EF4-FFF2-40B4-BE49-F238E27FC236}">
                <a16:creationId xmlns:a16="http://schemas.microsoft.com/office/drawing/2014/main" id="{2781C396-ACFD-471A-AC86-64287514B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16632"/>
            <a:ext cx="2736303" cy="880198"/>
          </a:xfrm>
          <a:prstGeom prst="rect">
            <a:avLst/>
          </a:prstGeom>
        </p:spPr>
      </p:pic>
    </p:spTree>
    <p:extLst>
      <p:ext uri="{BB962C8B-B14F-4D97-AF65-F5344CB8AC3E}">
        <p14:creationId xmlns:p14="http://schemas.microsoft.com/office/powerpoint/2010/main" val="142124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10;&#10;Descrizione generata con affidabilità elevata">
            <a:extLst>
              <a:ext uri="{FF2B5EF4-FFF2-40B4-BE49-F238E27FC236}">
                <a16:creationId xmlns:a16="http://schemas.microsoft.com/office/drawing/2014/main" id="{1DADAEF9-5A4A-4FDC-B7EA-FB0498D7B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73" y="2204176"/>
            <a:ext cx="792776" cy="792776"/>
          </a:xfrm>
          <a:prstGeom prst="rect">
            <a:avLst/>
          </a:prstGeom>
        </p:spPr>
      </p:pic>
      <p:grpSp>
        <p:nvGrpSpPr>
          <p:cNvPr id="26" name="Gruppo 25">
            <a:extLst>
              <a:ext uri="{FF2B5EF4-FFF2-40B4-BE49-F238E27FC236}">
                <a16:creationId xmlns:a16="http://schemas.microsoft.com/office/drawing/2014/main" id="{77F34843-A882-4418-9220-4BCECA2FBBC3}"/>
              </a:ext>
            </a:extLst>
          </p:cNvPr>
          <p:cNvGrpSpPr/>
          <p:nvPr/>
        </p:nvGrpSpPr>
        <p:grpSpPr>
          <a:xfrm>
            <a:off x="3491880" y="2132856"/>
            <a:ext cx="2001792" cy="1080808"/>
            <a:chOff x="5436096" y="1275606"/>
            <a:chExt cx="2001792" cy="1080808"/>
          </a:xfrm>
        </p:grpSpPr>
        <p:sp>
          <p:nvSpPr>
            <p:cNvPr id="2" name="Rettangolo 1">
              <a:extLst>
                <a:ext uri="{FF2B5EF4-FFF2-40B4-BE49-F238E27FC236}">
                  <a16:creationId xmlns:a16="http://schemas.microsoft.com/office/drawing/2014/main" id="{032DA378-6757-4D65-904A-69DE30C157E0}"/>
                </a:ext>
              </a:extLst>
            </p:cNvPr>
            <p:cNvSpPr/>
            <p:nvPr/>
          </p:nvSpPr>
          <p:spPr>
            <a:xfrm>
              <a:off x="5436096" y="1275606"/>
              <a:ext cx="2001792" cy="10801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180DF4C7-047D-4A39-903A-3EC565302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347614"/>
              <a:ext cx="1185863" cy="921544"/>
            </a:xfrm>
            <a:prstGeom prst="rect">
              <a:avLst/>
            </a:prstGeom>
          </p:spPr>
        </p:pic>
        <p:pic>
          <p:nvPicPr>
            <p:cNvPr id="8" name="Immagine 7" descr="Immagine che contiene testo&#10;&#10;Descrizione generata con affidabilità elevata">
              <a:extLst>
                <a:ext uri="{FF2B5EF4-FFF2-40B4-BE49-F238E27FC236}">
                  <a16:creationId xmlns:a16="http://schemas.microsoft.com/office/drawing/2014/main" id="{E0E60FE7-3B89-4691-967F-47DA6230D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563638"/>
              <a:ext cx="792776" cy="792776"/>
            </a:xfrm>
            <a:prstGeom prst="rect">
              <a:avLst/>
            </a:prstGeom>
          </p:spPr>
        </p:pic>
      </p:grpSp>
      <p:sp>
        <p:nvSpPr>
          <p:cNvPr id="3" name="CasellaDiTesto 2">
            <a:extLst>
              <a:ext uri="{FF2B5EF4-FFF2-40B4-BE49-F238E27FC236}">
                <a16:creationId xmlns:a16="http://schemas.microsoft.com/office/drawing/2014/main" id="{338F7117-AFB2-4833-B1F2-C59F5A881911}"/>
              </a:ext>
            </a:extLst>
          </p:cNvPr>
          <p:cNvSpPr txBox="1"/>
          <p:nvPr/>
        </p:nvSpPr>
        <p:spPr>
          <a:xfrm>
            <a:off x="539552" y="3277266"/>
            <a:ext cx="7488832" cy="369332"/>
          </a:xfrm>
          <a:prstGeom prst="rect">
            <a:avLst/>
          </a:prstGeom>
          <a:noFill/>
        </p:spPr>
        <p:txBody>
          <a:bodyPr wrap="square" rtlCol="0">
            <a:spAutoFit/>
          </a:bodyPr>
          <a:lstStyle/>
          <a:p>
            <a:r>
              <a:rPr lang="it-IT" dirty="0"/>
              <a:t>1) Invio la fattura all’indirizzo PEC del Sistema di Interscambio </a:t>
            </a:r>
          </a:p>
        </p:txBody>
      </p:sp>
      <p:sp>
        <p:nvSpPr>
          <p:cNvPr id="9" name="CasellaDiTesto 8">
            <a:extLst>
              <a:ext uri="{FF2B5EF4-FFF2-40B4-BE49-F238E27FC236}">
                <a16:creationId xmlns:a16="http://schemas.microsoft.com/office/drawing/2014/main" id="{FD4E4828-67F0-4F08-81E8-0F96D1D40217}"/>
              </a:ext>
            </a:extLst>
          </p:cNvPr>
          <p:cNvSpPr txBox="1"/>
          <p:nvPr/>
        </p:nvSpPr>
        <p:spPr>
          <a:xfrm>
            <a:off x="539552" y="3579175"/>
            <a:ext cx="7704856" cy="646331"/>
          </a:xfrm>
          <a:prstGeom prst="rect">
            <a:avLst/>
          </a:prstGeom>
          <a:noFill/>
        </p:spPr>
        <p:txBody>
          <a:bodyPr wrap="square" rtlCol="0">
            <a:spAutoFit/>
          </a:bodyPr>
          <a:lstStyle/>
          <a:p>
            <a:pPr marL="266700" indent="-266700"/>
            <a:r>
              <a:rPr lang="it-IT" dirty="0"/>
              <a:t>2) Come per tutte le PEC ottengo 2 ricevute: accettazione e consegna (la fattura non è ancora emessa)</a:t>
            </a:r>
          </a:p>
        </p:txBody>
      </p:sp>
      <p:sp>
        <p:nvSpPr>
          <p:cNvPr id="10" name="CasellaDiTesto 9">
            <a:extLst>
              <a:ext uri="{FF2B5EF4-FFF2-40B4-BE49-F238E27FC236}">
                <a16:creationId xmlns:a16="http://schemas.microsoft.com/office/drawing/2014/main" id="{91A47D28-2CF9-48DA-AD06-AC969E90B1D3}"/>
              </a:ext>
            </a:extLst>
          </p:cNvPr>
          <p:cNvSpPr txBox="1"/>
          <p:nvPr/>
        </p:nvSpPr>
        <p:spPr>
          <a:xfrm>
            <a:off x="539552" y="4158081"/>
            <a:ext cx="7488832" cy="369332"/>
          </a:xfrm>
          <a:prstGeom prst="rect">
            <a:avLst/>
          </a:prstGeom>
          <a:noFill/>
        </p:spPr>
        <p:txBody>
          <a:bodyPr wrap="square" rtlCol="0">
            <a:spAutoFit/>
          </a:bodyPr>
          <a:lstStyle/>
          <a:p>
            <a:r>
              <a:rPr lang="it-IT" dirty="0"/>
              <a:t>3) Ottengo la ricevuta del Sistema di Interscambio</a:t>
            </a:r>
          </a:p>
        </p:txBody>
      </p:sp>
      <p:sp>
        <p:nvSpPr>
          <p:cNvPr id="11" name="CasellaDiTesto 10">
            <a:extLst>
              <a:ext uri="{FF2B5EF4-FFF2-40B4-BE49-F238E27FC236}">
                <a16:creationId xmlns:a16="http://schemas.microsoft.com/office/drawing/2014/main" id="{DA6F153A-3434-4809-BD7A-F5F0D9DF416A}"/>
              </a:ext>
            </a:extLst>
          </p:cNvPr>
          <p:cNvSpPr txBox="1"/>
          <p:nvPr/>
        </p:nvSpPr>
        <p:spPr>
          <a:xfrm>
            <a:off x="539552" y="4459989"/>
            <a:ext cx="7488832" cy="369332"/>
          </a:xfrm>
          <a:prstGeom prst="rect">
            <a:avLst/>
          </a:prstGeom>
          <a:noFill/>
        </p:spPr>
        <p:txBody>
          <a:bodyPr wrap="square" rtlCol="0">
            <a:spAutoFit/>
          </a:bodyPr>
          <a:lstStyle/>
          <a:p>
            <a:r>
              <a:rPr lang="it-IT" dirty="0"/>
              <a:t>4) Nel caso di impossibilità di recapito devo informare il cliente</a:t>
            </a:r>
          </a:p>
        </p:txBody>
      </p:sp>
      <p:sp>
        <p:nvSpPr>
          <p:cNvPr id="20" name="Freccia a destra 19">
            <a:extLst>
              <a:ext uri="{FF2B5EF4-FFF2-40B4-BE49-F238E27FC236}">
                <a16:creationId xmlns:a16="http://schemas.microsoft.com/office/drawing/2014/main" id="{670E64E9-7007-490C-B32B-E5C0F1014C0C}"/>
              </a:ext>
            </a:extLst>
          </p:cNvPr>
          <p:cNvSpPr/>
          <p:nvPr/>
        </p:nvSpPr>
        <p:spPr>
          <a:xfrm>
            <a:off x="1979712" y="2132856"/>
            <a:ext cx="1291635" cy="17488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a:extLst>
              <a:ext uri="{FF2B5EF4-FFF2-40B4-BE49-F238E27FC236}">
                <a16:creationId xmlns:a16="http://schemas.microsoft.com/office/drawing/2014/main" id="{DF51CAF1-855D-43BC-88AF-D71141411B03}"/>
              </a:ext>
            </a:extLst>
          </p:cNvPr>
          <p:cNvSpPr/>
          <p:nvPr/>
        </p:nvSpPr>
        <p:spPr>
          <a:xfrm rot="10800000" flipV="1">
            <a:off x="2051720" y="2492896"/>
            <a:ext cx="1296144" cy="144015"/>
          </a:xfrm>
          <a:prstGeom prst="right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grpSp>
        <p:nvGrpSpPr>
          <p:cNvPr id="25" name="Gruppo 24">
            <a:extLst>
              <a:ext uri="{FF2B5EF4-FFF2-40B4-BE49-F238E27FC236}">
                <a16:creationId xmlns:a16="http://schemas.microsoft.com/office/drawing/2014/main" id="{67F226B5-1BA4-4826-A759-0264720E55D0}"/>
              </a:ext>
            </a:extLst>
          </p:cNvPr>
          <p:cNvGrpSpPr/>
          <p:nvPr/>
        </p:nvGrpSpPr>
        <p:grpSpPr>
          <a:xfrm>
            <a:off x="467544" y="1340768"/>
            <a:ext cx="7488832" cy="503238"/>
            <a:chOff x="467544" y="483518"/>
            <a:chExt cx="7488832" cy="503238"/>
          </a:xfrm>
        </p:grpSpPr>
        <p:cxnSp>
          <p:nvCxnSpPr>
            <p:cNvPr id="17" name="Connettore diritto 16">
              <a:extLst>
                <a:ext uri="{FF2B5EF4-FFF2-40B4-BE49-F238E27FC236}">
                  <a16:creationId xmlns:a16="http://schemas.microsoft.com/office/drawing/2014/main" id="{EC8045A9-0A30-4FB9-A439-8A753EA93218}"/>
                </a:ext>
              </a:extLst>
            </p:cNvPr>
            <p:cNvCxnSpPr>
              <a:cxnSpLocks/>
            </p:cNvCxnSpPr>
            <p:nvPr/>
          </p:nvCxnSpPr>
          <p:spPr>
            <a:xfrm flipH="1">
              <a:off x="539552" y="880139"/>
              <a:ext cx="7056784" cy="4362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Segnaposto testo 2">
              <a:extLst>
                <a:ext uri="{FF2B5EF4-FFF2-40B4-BE49-F238E27FC236}">
                  <a16:creationId xmlns:a16="http://schemas.microsoft.com/office/drawing/2014/main" id="{6E7179C8-6923-42DE-A54A-7BAF06844EE6}"/>
                </a:ext>
              </a:extLst>
            </p:cNvPr>
            <p:cNvSpPr txBox="1">
              <a:spLocks/>
            </p:cNvSpPr>
            <p:nvPr/>
          </p:nvSpPr>
          <p:spPr>
            <a:xfrm>
              <a:off x="467544" y="483518"/>
              <a:ext cx="7488832" cy="503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dirty="0"/>
                <a:t>Qual è il processo nel caso in cui utilizzo la PEC per inviare le fatture?</a:t>
              </a:r>
            </a:p>
          </p:txBody>
        </p:sp>
      </p:grpSp>
      <p:sp>
        <p:nvSpPr>
          <p:cNvPr id="4" name="Titolo 3">
            <a:extLst>
              <a:ext uri="{FF2B5EF4-FFF2-40B4-BE49-F238E27FC236}">
                <a16:creationId xmlns:a16="http://schemas.microsoft.com/office/drawing/2014/main" id="{83FD1D05-70F9-6247-8889-B769803CDBF1}"/>
              </a:ext>
            </a:extLst>
          </p:cNvPr>
          <p:cNvSpPr>
            <a:spLocks noGrp="1"/>
          </p:cNvSpPr>
          <p:nvPr>
            <p:ph type="title"/>
          </p:nvPr>
        </p:nvSpPr>
        <p:spPr>
          <a:xfrm>
            <a:off x="467544" y="29019"/>
            <a:ext cx="7543800" cy="1116673"/>
          </a:xfrm>
        </p:spPr>
        <p:txBody>
          <a:bodyPr>
            <a:normAutofit/>
          </a:bodyPr>
          <a:lstStyle/>
          <a:p>
            <a:r>
              <a:rPr lang="it-IT" sz="3800" dirty="0"/>
              <a:t>L’emissione della fattura</a:t>
            </a:r>
            <a:br>
              <a:rPr lang="it-IT" sz="3800" dirty="0"/>
            </a:br>
            <a:r>
              <a:rPr lang="it-IT" sz="3800" b="0" i="1" dirty="0"/>
              <a:t>Tramite PEC</a:t>
            </a:r>
            <a:endParaRPr lang="it-IT" sz="3800" b="0" dirty="0"/>
          </a:p>
        </p:txBody>
      </p:sp>
      <p:sp>
        <p:nvSpPr>
          <p:cNvPr id="5" name="Segnaposto data 4">
            <a:extLst>
              <a:ext uri="{FF2B5EF4-FFF2-40B4-BE49-F238E27FC236}">
                <a16:creationId xmlns:a16="http://schemas.microsoft.com/office/drawing/2014/main" id="{4CEDA7F5-1E89-D944-915B-B3DD4F976A42}"/>
              </a:ext>
            </a:extLst>
          </p:cNvPr>
          <p:cNvSpPr>
            <a:spLocks noGrp="1"/>
          </p:cNvSpPr>
          <p:nvPr>
            <p:ph type="dt" sz="half" idx="10"/>
          </p:nvPr>
        </p:nvSpPr>
        <p:spPr/>
        <p:txBody>
          <a:bodyPr/>
          <a:lstStyle/>
          <a:p>
            <a:pPr>
              <a:defRPr/>
            </a:pPr>
            <a:r>
              <a:rPr lang="it-IT"/>
              <a:t>Digital Week 2018</a:t>
            </a:r>
          </a:p>
        </p:txBody>
      </p:sp>
      <p:sp>
        <p:nvSpPr>
          <p:cNvPr id="13" name="Segnaposto numero diapositiva 12">
            <a:extLst>
              <a:ext uri="{FF2B5EF4-FFF2-40B4-BE49-F238E27FC236}">
                <a16:creationId xmlns:a16="http://schemas.microsoft.com/office/drawing/2014/main" id="{2190AE8D-10C1-784F-9E4C-EB72C53994D4}"/>
              </a:ext>
            </a:extLst>
          </p:cNvPr>
          <p:cNvSpPr>
            <a:spLocks noGrp="1"/>
          </p:cNvSpPr>
          <p:nvPr>
            <p:ph type="sldNum" sz="quarter" idx="12"/>
          </p:nvPr>
        </p:nvSpPr>
        <p:spPr/>
        <p:txBody>
          <a:bodyPr/>
          <a:lstStyle/>
          <a:p>
            <a:pPr>
              <a:defRPr/>
            </a:pPr>
            <a:fld id="{A2718753-71AA-0D4F-A6B9-02210A3632A0}" type="slidenum">
              <a:rPr lang="it-IT" altLang="it-IT" smtClean="0"/>
              <a:pPr>
                <a:defRPr/>
              </a:pPr>
              <a:t>26</a:t>
            </a:fld>
            <a:endParaRPr lang="it-IT" altLang="it-IT"/>
          </a:p>
        </p:txBody>
      </p:sp>
      <p:pic>
        <p:nvPicPr>
          <p:cNvPr id="27" name="Immagine 26">
            <a:extLst>
              <a:ext uri="{FF2B5EF4-FFF2-40B4-BE49-F238E27FC236}">
                <a16:creationId xmlns:a16="http://schemas.microsoft.com/office/drawing/2014/main" id="{A6243352-95F2-4569-9E1C-5AA226A76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14270"/>
            <a:ext cx="2824972" cy="908720"/>
          </a:xfrm>
          <a:prstGeom prst="rect">
            <a:avLst/>
          </a:prstGeom>
        </p:spPr>
      </p:pic>
      <p:sp>
        <p:nvSpPr>
          <p:cNvPr id="12" name="Rettangolo 11">
            <a:extLst>
              <a:ext uri="{FF2B5EF4-FFF2-40B4-BE49-F238E27FC236}">
                <a16:creationId xmlns:a16="http://schemas.microsoft.com/office/drawing/2014/main" id="{BAA8FA20-FCED-483C-B0B1-DA7EA6F9F416}"/>
              </a:ext>
            </a:extLst>
          </p:cNvPr>
          <p:cNvSpPr/>
          <p:nvPr/>
        </p:nvSpPr>
        <p:spPr>
          <a:xfrm>
            <a:off x="2195736" y="2564904"/>
            <a:ext cx="989310" cy="276999"/>
          </a:xfrm>
          <a:prstGeom prst="rect">
            <a:avLst/>
          </a:prstGeom>
        </p:spPr>
        <p:txBody>
          <a:bodyPr wrap="square">
            <a:spAutoFit/>
          </a:bodyPr>
          <a:lstStyle/>
          <a:p>
            <a:r>
              <a:rPr lang="it-IT" sz="1200" dirty="0"/>
              <a:t>Accettazione</a:t>
            </a:r>
          </a:p>
        </p:txBody>
      </p:sp>
      <p:sp>
        <p:nvSpPr>
          <p:cNvPr id="28" name="Rettangolo 27">
            <a:extLst>
              <a:ext uri="{FF2B5EF4-FFF2-40B4-BE49-F238E27FC236}">
                <a16:creationId xmlns:a16="http://schemas.microsoft.com/office/drawing/2014/main" id="{AB79A650-0AA1-49CC-95EF-F9078EF8F034}"/>
              </a:ext>
            </a:extLst>
          </p:cNvPr>
          <p:cNvSpPr/>
          <p:nvPr/>
        </p:nvSpPr>
        <p:spPr>
          <a:xfrm>
            <a:off x="2195736" y="2924944"/>
            <a:ext cx="792205" cy="276999"/>
          </a:xfrm>
          <a:prstGeom prst="rect">
            <a:avLst/>
          </a:prstGeom>
        </p:spPr>
        <p:txBody>
          <a:bodyPr wrap="none">
            <a:spAutoFit/>
          </a:bodyPr>
          <a:lstStyle/>
          <a:p>
            <a:r>
              <a:rPr lang="it-IT" sz="1200" dirty="0"/>
              <a:t>Consegna</a:t>
            </a:r>
          </a:p>
        </p:txBody>
      </p:sp>
      <p:sp>
        <p:nvSpPr>
          <p:cNvPr id="29" name="Rettangolo 28">
            <a:extLst>
              <a:ext uri="{FF2B5EF4-FFF2-40B4-BE49-F238E27FC236}">
                <a16:creationId xmlns:a16="http://schemas.microsoft.com/office/drawing/2014/main" id="{A03EE98A-A464-4795-B622-00478EEEA7AD}"/>
              </a:ext>
            </a:extLst>
          </p:cNvPr>
          <p:cNvSpPr/>
          <p:nvPr/>
        </p:nvSpPr>
        <p:spPr>
          <a:xfrm>
            <a:off x="2051720" y="2276872"/>
            <a:ext cx="1224136" cy="276999"/>
          </a:xfrm>
          <a:prstGeom prst="rect">
            <a:avLst/>
          </a:prstGeom>
        </p:spPr>
        <p:txBody>
          <a:bodyPr wrap="square">
            <a:spAutoFit/>
          </a:bodyPr>
          <a:lstStyle/>
          <a:p>
            <a:r>
              <a:rPr lang="it-IT" sz="1200" dirty="0"/>
              <a:t>Notifica di esito</a:t>
            </a:r>
          </a:p>
        </p:txBody>
      </p:sp>
      <p:sp>
        <p:nvSpPr>
          <p:cNvPr id="31" name="Rettangolo 30">
            <a:extLst>
              <a:ext uri="{FF2B5EF4-FFF2-40B4-BE49-F238E27FC236}">
                <a16:creationId xmlns:a16="http://schemas.microsoft.com/office/drawing/2014/main" id="{1EFF8270-5BE0-47C1-9EEA-012741FA4EDB}"/>
              </a:ext>
            </a:extLst>
          </p:cNvPr>
          <p:cNvSpPr/>
          <p:nvPr/>
        </p:nvSpPr>
        <p:spPr>
          <a:xfrm>
            <a:off x="1907704" y="1916832"/>
            <a:ext cx="1646605" cy="276999"/>
          </a:xfrm>
          <a:prstGeom prst="rect">
            <a:avLst/>
          </a:prstGeom>
        </p:spPr>
        <p:txBody>
          <a:bodyPr wrap="none">
            <a:spAutoFit/>
          </a:bodyPr>
          <a:lstStyle/>
          <a:p>
            <a:r>
              <a:rPr lang="it-IT" sz="1200" dirty="0"/>
              <a:t>XML Fattura Elettronica</a:t>
            </a:r>
          </a:p>
        </p:txBody>
      </p:sp>
      <p:sp>
        <p:nvSpPr>
          <p:cNvPr id="35" name="Freccia a destra 34">
            <a:extLst>
              <a:ext uri="{FF2B5EF4-FFF2-40B4-BE49-F238E27FC236}">
                <a16:creationId xmlns:a16="http://schemas.microsoft.com/office/drawing/2014/main" id="{C8CC884B-9D9A-4415-8E45-77F3A05F9E7F}"/>
              </a:ext>
            </a:extLst>
          </p:cNvPr>
          <p:cNvSpPr/>
          <p:nvPr/>
        </p:nvSpPr>
        <p:spPr>
          <a:xfrm rot="10800000" flipV="1">
            <a:off x="2051720" y="2780928"/>
            <a:ext cx="1296144" cy="144015"/>
          </a:xfrm>
          <a:prstGeom prst="right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36" name="Freccia a destra 35">
            <a:extLst>
              <a:ext uri="{FF2B5EF4-FFF2-40B4-BE49-F238E27FC236}">
                <a16:creationId xmlns:a16="http://schemas.microsoft.com/office/drawing/2014/main" id="{C36438F3-A2BD-45FB-BC58-44FBA420EBE3}"/>
              </a:ext>
            </a:extLst>
          </p:cNvPr>
          <p:cNvSpPr/>
          <p:nvPr/>
        </p:nvSpPr>
        <p:spPr>
          <a:xfrm rot="10800000" flipV="1">
            <a:off x="2051720" y="3140968"/>
            <a:ext cx="1296144" cy="144015"/>
          </a:xfrm>
          <a:prstGeom prst="right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4882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20" grpId="0" animBg="1"/>
      <p:bldP spid="23" grpId="0" animBg="1"/>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3FD1D05-70F9-6247-8889-B769803CDBF1}"/>
              </a:ext>
            </a:extLst>
          </p:cNvPr>
          <p:cNvSpPr>
            <a:spLocks noGrp="1"/>
          </p:cNvSpPr>
          <p:nvPr>
            <p:ph type="title"/>
          </p:nvPr>
        </p:nvSpPr>
        <p:spPr>
          <a:xfrm>
            <a:off x="467544" y="404664"/>
            <a:ext cx="7543800" cy="828641"/>
          </a:xfrm>
        </p:spPr>
        <p:txBody>
          <a:bodyPr>
            <a:normAutofit/>
          </a:bodyPr>
          <a:lstStyle/>
          <a:p>
            <a:r>
              <a:rPr lang="it-IT" sz="2500" dirty="0"/>
              <a:t>L’emissione della fattura</a:t>
            </a:r>
            <a:br>
              <a:rPr lang="it-IT" sz="2500" dirty="0"/>
            </a:br>
            <a:r>
              <a:rPr lang="it-IT" sz="2500" b="0" i="1" dirty="0"/>
              <a:t>Tramite </a:t>
            </a:r>
            <a:r>
              <a:rPr lang="it-IT" sz="2500" b="0" i="1" dirty="0" err="1"/>
              <a:t>DocEasy</a:t>
            </a:r>
            <a:endParaRPr lang="it-IT" sz="2500" b="0" dirty="0"/>
          </a:p>
        </p:txBody>
      </p:sp>
      <p:grpSp>
        <p:nvGrpSpPr>
          <p:cNvPr id="19" name="Gruppo 18">
            <a:extLst>
              <a:ext uri="{FF2B5EF4-FFF2-40B4-BE49-F238E27FC236}">
                <a16:creationId xmlns:a16="http://schemas.microsoft.com/office/drawing/2014/main" id="{CBD0C9DA-18D5-384E-806D-05683FAD6A20}"/>
              </a:ext>
            </a:extLst>
          </p:cNvPr>
          <p:cNvGrpSpPr/>
          <p:nvPr/>
        </p:nvGrpSpPr>
        <p:grpSpPr>
          <a:xfrm>
            <a:off x="5652121" y="1961246"/>
            <a:ext cx="1465863" cy="753521"/>
            <a:chOff x="5636066" y="1602204"/>
            <a:chExt cx="1465863" cy="753521"/>
          </a:xfrm>
        </p:grpSpPr>
        <p:sp>
          <p:nvSpPr>
            <p:cNvPr id="27" name="Rettangolo 26">
              <a:extLst>
                <a:ext uri="{FF2B5EF4-FFF2-40B4-BE49-F238E27FC236}">
                  <a16:creationId xmlns:a16="http://schemas.microsoft.com/office/drawing/2014/main" id="{247F5A80-C4C3-DD4B-84D0-83615F9B918C}"/>
                </a:ext>
              </a:extLst>
            </p:cNvPr>
            <p:cNvSpPr/>
            <p:nvPr/>
          </p:nvSpPr>
          <p:spPr>
            <a:xfrm>
              <a:off x="5636066" y="1602204"/>
              <a:ext cx="1396504" cy="75352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8" name="Immagine 27">
              <a:extLst>
                <a:ext uri="{FF2B5EF4-FFF2-40B4-BE49-F238E27FC236}">
                  <a16:creationId xmlns:a16="http://schemas.microsoft.com/office/drawing/2014/main" id="{743DDCC0-D251-164D-BABD-443A1AE96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639" y="1626264"/>
              <a:ext cx="827290" cy="642894"/>
            </a:xfrm>
            <a:prstGeom prst="rect">
              <a:avLst/>
            </a:prstGeom>
          </p:spPr>
        </p:pic>
      </p:grpSp>
      <p:sp>
        <p:nvSpPr>
          <p:cNvPr id="29" name="CasellaDiTesto 28">
            <a:extLst>
              <a:ext uri="{FF2B5EF4-FFF2-40B4-BE49-F238E27FC236}">
                <a16:creationId xmlns:a16="http://schemas.microsoft.com/office/drawing/2014/main" id="{8781A0A9-E905-A047-93C1-60B08204A5FF}"/>
              </a:ext>
            </a:extLst>
          </p:cNvPr>
          <p:cNvSpPr txBox="1"/>
          <p:nvPr/>
        </p:nvSpPr>
        <p:spPr>
          <a:xfrm>
            <a:off x="467544" y="2915751"/>
            <a:ext cx="7488832" cy="369332"/>
          </a:xfrm>
          <a:prstGeom prst="rect">
            <a:avLst/>
          </a:prstGeom>
          <a:noFill/>
        </p:spPr>
        <p:txBody>
          <a:bodyPr wrap="square" rtlCol="0">
            <a:spAutoFit/>
          </a:bodyPr>
          <a:lstStyle/>
          <a:p>
            <a:r>
              <a:rPr lang="it-IT" dirty="0"/>
              <a:t>1) Creo o trasmetto la fattura sull’ HUB DocEasy e confermo l’invio.</a:t>
            </a:r>
          </a:p>
        </p:txBody>
      </p:sp>
      <p:pic>
        <p:nvPicPr>
          <p:cNvPr id="30" name="Immagine 29" descr="Immagine che contiene clipart&#10;&#10;Descrizione generata con affidabilità molto elevata">
            <a:extLst>
              <a:ext uri="{FF2B5EF4-FFF2-40B4-BE49-F238E27FC236}">
                <a16:creationId xmlns:a16="http://schemas.microsoft.com/office/drawing/2014/main" id="{5F060F8E-2366-C84F-B228-D02D95B8E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243" y="2022561"/>
            <a:ext cx="1214266" cy="516063"/>
          </a:xfrm>
          <a:prstGeom prst="rect">
            <a:avLst/>
          </a:prstGeom>
        </p:spPr>
      </p:pic>
      <p:sp>
        <p:nvSpPr>
          <p:cNvPr id="31" name="CasellaDiTesto 30">
            <a:extLst>
              <a:ext uri="{FF2B5EF4-FFF2-40B4-BE49-F238E27FC236}">
                <a16:creationId xmlns:a16="http://schemas.microsoft.com/office/drawing/2014/main" id="{2D84A1E3-C5BD-6E4A-96BC-C9DCEF949094}"/>
              </a:ext>
            </a:extLst>
          </p:cNvPr>
          <p:cNvSpPr txBox="1"/>
          <p:nvPr/>
        </p:nvSpPr>
        <p:spPr>
          <a:xfrm>
            <a:off x="827583" y="3284985"/>
            <a:ext cx="7488832" cy="646331"/>
          </a:xfrm>
          <a:prstGeom prst="rect">
            <a:avLst/>
          </a:prstGeom>
          <a:noFill/>
        </p:spPr>
        <p:txBody>
          <a:bodyPr wrap="square" rtlCol="0">
            <a:spAutoFit/>
          </a:bodyPr>
          <a:lstStyle/>
          <a:p>
            <a:r>
              <a:rPr lang="it-IT" dirty="0"/>
              <a:t>In caso di impossibilità di recapito DocEasy invia automaticamente la fattura in formato PDF al cliente</a:t>
            </a:r>
          </a:p>
        </p:txBody>
      </p:sp>
      <p:sp>
        <p:nvSpPr>
          <p:cNvPr id="32" name="CasellaDiTesto 31">
            <a:extLst>
              <a:ext uri="{FF2B5EF4-FFF2-40B4-BE49-F238E27FC236}">
                <a16:creationId xmlns:a16="http://schemas.microsoft.com/office/drawing/2014/main" id="{D3183BDD-32A9-AA44-AA7A-7FBB9279D47F}"/>
              </a:ext>
            </a:extLst>
          </p:cNvPr>
          <p:cNvSpPr txBox="1"/>
          <p:nvPr/>
        </p:nvSpPr>
        <p:spPr>
          <a:xfrm>
            <a:off x="827583" y="3881820"/>
            <a:ext cx="7488832" cy="646331"/>
          </a:xfrm>
          <a:prstGeom prst="rect">
            <a:avLst/>
          </a:prstGeom>
          <a:noFill/>
        </p:spPr>
        <p:txBody>
          <a:bodyPr wrap="square" rtlCol="0">
            <a:spAutoFit/>
          </a:bodyPr>
          <a:lstStyle/>
          <a:p>
            <a:r>
              <a:rPr lang="it-IT" dirty="0"/>
              <a:t>Al ricevimento della ricevuta di consegna DocEasy invia la </a:t>
            </a:r>
            <a:r>
              <a:rPr lang="it-IT" b="1" dirty="0"/>
              <a:t>fattura di cortesia </a:t>
            </a:r>
            <a:r>
              <a:rPr lang="it-IT" dirty="0"/>
              <a:t>in formato PDF con layout personalizzabile</a:t>
            </a:r>
          </a:p>
        </p:txBody>
      </p:sp>
      <p:sp>
        <p:nvSpPr>
          <p:cNvPr id="33" name="CasellaDiTesto 32">
            <a:extLst>
              <a:ext uri="{FF2B5EF4-FFF2-40B4-BE49-F238E27FC236}">
                <a16:creationId xmlns:a16="http://schemas.microsoft.com/office/drawing/2014/main" id="{B8F911AA-ED78-534D-986D-9BE588EE7E31}"/>
              </a:ext>
            </a:extLst>
          </p:cNvPr>
          <p:cNvSpPr txBox="1"/>
          <p:nvPr/>
        </p:nvSpPr>
        <p:spPr>
          <a:xfrm>
            <a:off x="827583" y="4474756"/>
            <a:ext cx="7488832" cy="369332"/>
          </a:xfrm>
          <a:prstGeom prst="rect">
            <a:avLst/>
          </a:prstGeom>
          <a:noFill/>
        </p:spPr>
        <p:txBody>
          <a:bodyPr wrap="square" rtlCol="0">
            <a:spAutoFit/>
          </a:bodyPr>
          <a:lstStyle/>
          <a:p>
            <a:r>
              <a:rPr lang="it-IT" dirty="0"/>
              <a:t>DocEasy aggiorna Business dello stato della fattura inviata</a:t>
            </a:r>
          </a:p>
        </p:txBody>
      </p:sp>
      <p:grpSp>
        <p:nvGrpSpPr>
          <p:cNvPr id="34" name="Gruppo 33">
            <a:extLst>
              <a:ext uri="{FF2B5EF4-FFF2-40B4-BE49-F238E27FC236}">
                <a16:creationId xmlns:a16="http://schemas.microsoft.com/office/drawing/2014/main" id="{AC1BFD40-6298-8D44-AA46-28CAFA47AB81}"/>
              </a:ext>
            </a:extLst>
          </p:cNvPr>
          <p:cNvGrpSpPr/>
          <p:nvPr/>
        </p:nvGrpSpPr>
        <p:grpSpPr>
          <a:xfrm>
            <a:off x="467544" y="1340768"/>
            <a:ext cx="7920880" cy="503238"/>
            <a:chOff x="467544" y="555526"/>
            <a:chExt cx="7920880" cy="503238"/>
          </a:xfrm>
        </p:grpSpPr>
        <p:cxnSp>
          <p:nvCxnSpPr>
            <p:cNvPr id="35" name="Connettore diritto 18">
              <a:extLst>
                <a:ext uri="{FF2B5EF4-FFF2-40B4-BE49-F238E27FC236}">
                  <a16:creationId xmlns:a16="http://schemas.microsoft.com/office/drawing/2014/main" id="{66B628D7-5642-0B4E-9C0E-575AC23AA6CD}"/>
                </a:ext>
              </a:extLst>
            </p:cNvPr>
            <p:cNvCxnSpPr>
              <a:cxnSpLocks/>
            </p:cNvCxnSpPr>
            <p:nvPr/>
          </p:nvCxnSpPr>
          <p:spPr>
            <a:xfrm flipH="1">
              <a:off x="539552" y="923764"/>
              <a:ext cx="74888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Segnaposto testo 2">
              <a:extLst>
                <a:ext uri="{FF2B5EF4-FFF2-40B4-BE49-F238E27FC236}">
                  <a16:creationId xmlns:a16="http://schemas.microsoft.com/office/drawing/2014/main" id="{30CB9D74-ED31-8843-8383-4E7106E7504C}"/>
                </a:ext>
              </a:extLst>
            </p:cNvPr>
            <p:cNvSpPr txBox="1">
              <a:spLocks/>
            </p:cNvSpPr>
            <p:nvPr/>
          </p:nvSpPr>
          <p:spPr>
            <a:xfrm>
              <a:off x="467544" y="555526"/>
              <a:ext cx="7920880" cy="503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dirty="0"/>
                <a:t>Qual è il processo nel caso in cui utilizzo la DocEasy per inviare le fatture?</a:t>
              </a:r>
            </a:p>
          </p:txBody>
        </p:sp>
      </p:grpSp>
      <p:sp>
        <p:nvSpPr>
          <p:cNvPr id="37" name="Freccia a destra 20">
            <a:extLst>
              <a:ext uri="{FF2B5EF4-FFF2-40B4-BE49-F238E27FC236}">
                <a16:creationId xmlns:a16="http://schemas.microsoft.com/office/drawing/2014/main" id="{2907E01C-E923-BD48-81E6-6061F6B1D873}"/>
              </a:ext>
            </a:extLst>
          </p:cNvPr>
          <p:cNvSpPr/>
          <p:nvPr/>
        </p:nvSpPr>
        <p:spPr>
          <a:xfrm>
            <a:off x="2939658" y="2270847"/>
            <a:ext cx="2568447" cy="11741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data 1">
            <a:extLst>
              <a:ext uri="{FF2B5EF4-FFF2-40B4-BE49-F238E27FC236}">
                <a16:creationId xmlns:a16="http://schemas.microsoft.com/office/drawing/2014/main" id="{CB0DC8E7-3134-FE4F-A3F1-283765EB934C}"/>
              </a:ext>
            </a:extLst>
          </p:cNvPr>
          <p:cNvSpPr>
            <a:spLocks noGrp="1"/>
          </p:cNvSpPr>
          <p:nvPr>
            <p:ph type="dt" sz="half" idx="10"/>
          </p:nvPr>
        </p:nvSpPr>
        <p:spPr/>
        <p:txBody>
          <a:bodyPr/>
          <a:lstStyle/>
          <a:p>
            <a:pPr>
              <a:defRPr/>
            </a:pPr>
            <a:r>
              <a:rPr lang="it-IT"/>
              <a:t>Digital Week 2018</a:t>
            </a:r>
          </a:p>
        </p:txBody>
      </p:sp>
      <p:sp>
        <p:nvSpPr>
          <p:cNvPr id="5" name="Segnaposto numero diapositiva 4">
            <a:extLst>
              <a:ext uri="{FF2B5EF4-FFF2-40B4-BE49-F238E27FC236}">
                <a16:creationId xmlns:a16="http://schemas.microsoft.com/office/drawing/2014/main" id="{B4A7768F-6ADC-BE44-B849-C1004A8FACE3}"/>
              </a:ext>
            </a:extLst>
          </p:cNvPr>
          <p:cNvSpPr>
            <a:spLocks noGrp="1"/>
          </p:cNvSpPr>
          <p:nvPr>
            <p:ph type="sldNum" sz="quarter" idx="12"/>
          </p:nvPr>
        </p:nvSpPr>
        <p:spPr/>
        <p:txBody>
          <a:bodyPr/>
          <a:lstStyle/>
          <a:p>
            <a:pPr>
              <a:defRPr/>
            </a:pPr>
            <a:fld id="{A2718753-71AA-0D4F-A6B9-02210A3632A0}" type="slidenum">
              <a:rPr lang="it-IT" altLang="it-IT" smtClean="0"/>
              <a:pPr>
                <a:defRPr/>
              </a:pPr>
              <a:t>27</a:t>
            </a:fld>
            <a:endParaRPr lang="it-IT" altLang="it-IT"/>
          </a:p>
        </p:txBody>
      </p:sp>
      <p:pic>
        <p:nvPicPr>
          <p:cNvPr id="17" name="Immagine 16">
            <a:extLst>
              <a:ext uri="{FF2B5EF4-FFF2-40B4-BE49-F238E27FC236}">
                <a16:creationId xmlns:a16="http://schemas.microsoft.com/office/drawing/2014/main" id="{96C3936A-05CF-4077-A08E-6B6371C9E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386" y="116632"/>
            <a:ext cx="2910101" cy="936104"/>
          </a:xfrm>
          <a:prstGeom prst="rect">
            <a:avLst/>
          </a:prstGeom>
        </p:spPr>
      </p:pic>
      <p:sp>
        <p:nvSpPr>
          <p:cNvPr id="18" name="Rettangolo 17">
            <a:extLst>
              <a:ext uri="{FF2B5EF4-FFF2-40B4-BE49-F238E27FC236}">
                <a16:creationId xmlns:a16="http://schemas.microsoft.com/office/drawing/2014/main" id="{7324FA56-ADC4-4A52-8554-FD6B9202155F}"/>
              </a:ext>
            </a:extLst>
          </p:cNvPr>
          <p:cNvSpPr/>
          <p:nvPr/>
        </p:nvSpPr>
        <p:spPr>
          <a:xfrm>
            <a:off x="3131840" y="1988840"/>
            <a:ext cx="1646605" cy="276999"/>
          </a:xfrm>
          <a:prstGeom prst="rect">
            <a:avLst/>
          </a:prstGeom>
        </p:spPr>
        <p:txBody>
          <a:bodyPr wrap="none">
            <a:spAutoFit/>
          </a:bodyPr>
          <a:lstStyle/>
          <a:p>
            <a:r>
              <a:rPr lang="it-IT" sz="1200" dirty="0"/>
              <a:t>XML Fattura Elettronica</a:t>
            </a:r>
          </a:p>
        </p:txBody>
      </p:sp>
    </p:spTree>
    <p:extLst>
      <p:ext uri="{BB962C8B-B14F-4D97-AF65-F5344CB8AC3E}">
        <p14:creationId xmlns:p14="http://schemas.microsoft.com/office/powerpoint/2010/main" val="34297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53"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3FD1D05-70F9-6247-8889-B769803CDBF1}"/>
              </a:ext>
            </a:extLst>
          </p:cNvPr>
          <p:cNvSpPr>
            <a:spLocks noGrp="1"/>
          </p:cNvSpPr>
          <p:nvPr>
            <p:ph type="title"/>
          </p:nvPr>
        </p:nvSpPr>
        <p:spPr>
          <a:xfrm>
            <a:off x="323528" y="116632"/>
            <a:ext cx="7543800" cy="1450757"/>
          </a:xfrm>
        </p:spPr>
        <p:txBody>
          <a:bodyPr/>
          <a:lstStyle/>
          <a:p>
            <a:r>
              <a:rPr lang="it-IT" dirty="0"/>
              <a:t>L’emissione della fattura</a:t>
            </a:r>
            <a:br>
              <a:rPr lang="it-IT" dirty="0"/>
            </a:br>
            <a:r>
              <a:rPr lang="it-IT" b="0" i="1" dirty="0"/>
              <a:t>La data di emissione</a:t>
            </a:r>
            <a:endParaRPr lang="it-IT" b="0" dirty="0"/>
          </a:p>
        </p:txBody>
      </p:sp>
      <p:grpSp>
        <p:nvGrpSpPr>
          <p:cNvPr id="15" name="Gruppo 14">
            <a:extLst>
              <a:ext uri="{FF2B5EF4-FFF2-40B4-BE49-F238E27FC236}">
                <a16:creationId xmlns:a16="http://schemas.microsoft.com/office/drawing/2014/main" id="{BC3FF41E-F7C8-D241-885D-BE4ABB1FF7F5}"/>
              </a:ext>
            </a:extLst>
          </p:cNvPr>
          <p:cNvGrpSpPr/>
          <p:nvPr/>
        </p:nvGrpSpPr>
        <p:grpSpPr>
          <a:xfrm>
            <a:off x="251520" y="1916832"/>
            <a:ext cx="8509753" cy="1738511"/>
            <a:chOff x="142257" y="473197"/>
            <a:chExt cx="8606207" cy="1738511"/>
          </a:xfrm>
        </p:grpSpPr>
        <p:grpSp>
          <p:nvGrpSpPr>
            <p:cNvPr id="16" name="Gruppo 15">
              <a:extLst>
                <a:ext uri="{FF2B5EF4-FFF2-40B4-BE49-F238E27FC236}">
                  <a16:creationId xmlns:a16="http://schemas.microsoft.com/office/drawing/2014/main" id="{CA8D8D88-7CDA-AF4E-97EA-E8A5B716A095}"/>
                </a:ext>
              </a:extLst>
            </p:cNvPr>
            <p:cNvGrpSpPr/>
            <p:nvPr/>
          </p:nvGrpSpPr>
          <p:grpSpPr>
            <a:xfrm>
              <a:off x="142257" y="473197"/>
              <a:ext cx="8606207" cy="1738511"/>
              <a:chOff x="265542" y="1322238"/>
              <a:chExt cx="8316921" cy="1738511"/>
            </a:xfrm>
          </p:grpSpPr>
          <p:sp>
            <p:nvSpPr>
              <p:cNvPr id="18" name="Rettangolo 17">
                <a:extLst>
                  <a:ext uri="{FF2B5EF4-FFF2-40B4-BE49-F238E27FC236}">
                    <a16:creationId xmlns:a16="http://schemas.microsoft.com/office/drawing/2014/main" id="{53692CFF-EB31-034C-B5FF-2E90D91DEA88}"/>
                  </a:ext>
                </a:extLst>
              </p:cNvPr>
              <p:cNvSpPr/>
              <p:nvPr/>
            </p:nvSpPr>
            <p:spPr>
              <a:xfrm>
                <a:off x="517567" y="1322238"/>
                <a:ext cx="8064896" cy="173851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con angoli in alto arrotondati 9">
                <a:extLst>
                  <a:ext uri="{FF2B5EF4-FFF2-40B4-BE49-F238E27FC236}">
                    <a16:creationId xmlns:a16="http://schemas.microsoft.com/office/drawing/2014/main" id="{52301516-BA94-8740-99E6-DA169AC42B22}"/>
                  </a:ext>
                </a:extLst>
              </p:cNvPr>
              <p:cNvSpPr/>
              <p:nvPr/>
            </p:nvSpPr>
            <p:spPr>
              <a:xfrm rot="16200000">
                <a:off x="-477701" y="2065481"/>
                <a:ext cx="1738510" cy="252024"/>
              </a:xfrm>
              <a:prstGeom prst="round2Same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7" name="Segnaposto testo 2">
              <a:extLst>
                <a:ext uri="{FF2B5EF4-FFF2-40B4-BE49-F238E27FC236}">
                  <a16:creationId xmlns:a16="http://schemas.microsoft.com/office/drawing/2014/main" id="{FD448394-656C-BE43-A6F9-0D3C4090EAC2}"/>
                </a:ext>
              </a:extLst>
            </p:cNvPr>
            <p:cNvSpPr txBox="1">
              <a:spLocks/>
            </p:cNvSpPr>
            <p:nvPr/>
          </p:nvSpPr>
          <p:spPr>
            <a:xfrm>
              <a:off x="474931" y="601029"/>
              <a:ext cx="8201911" cy="1610679"/>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dirty="0"/>
                <a:t>I termini per l’invio delle fatture elettroniche è paragonabile ai tempi di emissione della fatturazione cartacea: </a:t>
              </a:r>
            </a:p>
            <a:p>
              <a:r>
                <a:rPr lang="it-IT" dirty="0"/>
                <a:t>fatture </a:t>
              </a:r>
              <a:r>
                <a:rPr lang="it-IT" b="1" dirty="0"/>
                <a:t>immediate</a:t>
              </a:r>
              <a:r>
                <a:rPr lang="it-IT" dirty="0"/>
                <a:t>: </a:t>
              </a:r>
              <a:r>
                <a:rPr lang="it-IT" b="1" dirty="0"/>
                <a:t>entro le ore 24 del giorno di emissione</a:t>
              </a:r>
              <a:r>
                <a:rPr lang="it-IT" dirty="0"/>
                <a:t>; </a:t>
              </a:r>
              <a:r>
                <a:rPr lang="it-IT" i="1" dirty="0"/>
                <a:t>circ. A.D.E. 02/07/18 chiarisce che eventuali minimi ritardi non saranno soggetti a sanzioni</a:t>
              </a:r>
              <a:endParaRPr lang="it-IT" dirty="0"/>
            </a:p>
            <a:p>
              <a:r>
                <a:rPr lang="it-IT" dirty="0"/>
                <a:t>fatture </a:t>
              </a:r>
              <a:r>
                <a:rPr lang="it-IT" b="1" dirty="0"/>
                <a:t>differite</a:t>
              </a:r>
              <a:r>
                <a:rPr lang="it-IT" dirty="0"/>
                <a:t>: </a:t>
              </a:r>
              <a:r>
                <a:rPr lang="it-IT" b="1" dirty="0"/>
                <a:t>entro il 15° giorno </a:t>
              </a:r>
              <a:r>
                <a:rPr lang="it-IT" dirty="0"/>
                <a:t>del mese successivo all’emissione. </a:t>
              </a:r>
            </a:p>
            <a:p>
              <a:pPr marL="0" indent="0">
                <a:buNone/>
              </a:pPr>
              <a:endParaRPr lang="it-IT" dirty="0"/>
            </a:p>
          </p:txBody>
        </p:sp>
      </p:grpSp>
      <p:grpSp>
        <p:nvGrpSpPr>
          <p:cNvPr id="21" name="Gruppo 20">
            <a:extLst>
              <a:ext uri="{FF2B5EF4-FFF2-40B4-BE49-F238E27FC236}">
                <a16:creationId xmlns:a16="http://schemas.microsoft.com/office/drawing/2014/main" id="{EE443589-A1E8-F04D-8482-B1AA9943B683}"/>
              </a:ext>
            </a:extLst>
          </p:cNvPr>
          <p:cNvGrpSpPr/>
          <p:nvPr/>
        </p:nvGrpSpPr>
        <p:grpSpPr>
          <a:xfrm>
            <a:off x="517947" y="4005064"/>
            <a:ext cx="8590458" cy="720080"/>
            <a:chOff x="419171" y="2427734"/>
            <a:chExt cx="8590458" cy="720080"/>
          </a:xfrm>
        </p:grpSpPr>
        <p:sp>
          <p:nvSpPr>
            <p:cNvPr id="22" name="Segnaposto testo 2">
              <a:extLst>
                <a:ext uri="{FF2B5EF4-FFF2-40B4-BE49-F238E27FC236}">
                  <a16:creationId xmlns:a16="http://schemas.microsoft.com/office/drawing/2014/main" id="{11EDB8DA-1BDA-BB4B-B4E3-62B78D862D86}"/>
                </a:ext>
              </a:extLst>
            </p:cNvPr>
            <p:cNvSpPr txBox="1">
              <a:spLocks/>
            </p:cNvSpPr>
            <p:nvPr/>
          </p:nvSpPr>
          <p:spPr>
            <a:xfrm>
              <a:off x="440304" y="2427734"/>
              <a:ext cx="8569325"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dirty="0"/>
                <a:t>La data di emissione è quella indicata in fattura nel campo «Data» nella sezione             «Dati Generali»</a:t>
              </a:r>
            </a:p>
          </p:txBody>
        </p:sp>
        <p:cxnSp>
          <p:nvCxnSpPr>
            <p:cNvPr id="23" name="Connettore diritto 12">
              <a:extLst>
                <a:ext uri="{FF2B5EF4-FFF2-40B4-BE49-F238E27FC236}">
                  <a16:creationId xmlns:a16="http://schemas.microsoft.com/office/drawing/2014/main" id="{B6C220FB-4265-D540-91E4-15FE5C814E2B}"/>
                </a:ext>
              </a:extLst>
            </p:cNvPr>
            <p:cNvCxnSpPr>
              <a:cxnSpLocks/>
            </p:cNvCxnSpPr>
            <p:nvPr/>
          </p:nvCxnSpPr>
          <p:spPr>
            <a:xfrm>
              <a:off x="419171" y="2499742"/>
              <a:ext cx="0" cy="5040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Segnaposto data 1">
            <a:extLst>
              <a:ext uri="{FF2B5EF4-FFF2-40B4-BE49-F238E27FC236}">
                <a16:creationId xmlns:a16="http://schemas.microsoft.com/office/drawing/2014/main" id="{F2DDFC01-96C1-F944-ACE5-974D83CAA1FD}"/>
              </a:ext>
            </a:extLst>
          </p:cNvPr>
          <p:cNvSpPr>
            <a:spLocks noGrp="1"/>
          </p:cNvSpPr>
          <p:nvPr>
            <p:ph type="dt" sz="half" idx="10"/>
          </p:nvPr>
        </p:nvSpPr>
        <p:spPr/>
        <p:txBody>
          <a:bodyPr/>
          <a:lstStyle/>
          <a:p>
            <a:pPr>
              <a:defRPr/>
            </a:pPr>
            <a:r>
              <a:rPr lang="it-IT"/>
              <a:t>Digital Week 2018</a:t>
            </a:r>
          </a:p>
        </p:txBody>
      </p:sp>
      <p:sp>
        <p:nvSpPr>
          <p:cNvPr id="5" name="Segnaposto numero diapositiva 4">
            <a:extLst>
              <a:ext uri="{FF2B5EF4-FFF2-40B4-BE49-F238E27FC236}">
                <a16:creationId xmlns:a16="http://schemas.microsoft.com/office/drawing/2014/main" id="{0137CEFB-FBDD-9E4E-BF13-B3F6512AB430}"/>
              </a:ext>
            </a:extLst>
          </p:cNvPr>
          <p:cNvSpPr>
            <a:spLocks noGrp="1"/>
          </p:cNvSpPr>
          <p:nvPr>
            <p:ph type="sldNum" sz="quarter" idx="12"/>
          </p:nvPr>
        </p:nvSpPr>
        <p:spPr/>
        <p:txBody>
          <a:bodyPr/>
          <a:lstStyle/>
          <a:p>
            <a:pPr>
              <a:defRPr/>
            </a:pPr>
            <a:fld id="{A2718753-71AA-0D4F-A6B9-02210A3632A0}" type="slidenum">
              <a:rPr lang="it-IT" altLang="it-IT" smtClean="0"/>
              <a:pPr>
                <a:defRPr/>
              </a:pPr>
              <a:t>28</a:t>
            </a:fld>
            <a:endParaRPr lang="it-IT" altLang="it-IT"/>
          </a:p>
        </p:txBody>
      </p:sp>
      <p:pic>
        <p:nvPicPr>
          <p:cNvPr id="19" name="Immagine 18">
            <a:extLst>
              <a:ext uri="{FF2B5EF4-FFF2-40B4-BE49-F238E27FC236}">
                <a16:creationId xmlns:a16="http://schemas.microsoft.com/office/drawing/2014/main" id="{F441F589-E6CA-4AE3-AABE-B3DD485EF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88640"/>
            <a:ext cx="2686247" cy="864096"/>
          </a:xfrm>
          <a:prstGeom prst="rect">
            <a:avLst/>
          </a:prstGeom>
        </p:spPr>
      </p:pic>
    </p:spTree>
    <p:extLst>
      <p:ext uri="{BB962C8B-B14F-4D97-AF65-F5344CB8AC3E}">
        <p14:creationId xmlns:p14="http://schemas.microsoft.com/office/powerpoint/2010/main" val="21174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3FD1D05-70F9-6247-8889-B769803CDBF1}"/>
              </a:ext>
            </a:extLst>
          </p:cNvPr>
          <p:cNvSpPr>
            <a:spLocks noGrp="1"/>
          </p:cNvSpPr>
          <p:nvPr>
            <p:ph type="title"/>
          </p:nvPr>
        </p:nvSpPr>
        <p:spPr>
          <a:xfrm>
            <a:off x="323528" y="116632"/>
            <a:ext cx="7543800" cy="1450757"/>
          </a:xfrm>
        </p:spPr>
        <p:txBody>
          <a:bodyPr/>
          <a:lstStyle/>
          <a:p>
            <a:r>
              <a:rPr lang="it-IT" dirty="0"/>
              <a:t>L’emissione della fattura</a:t>
            </a:r>
            <a:br>
              <a:rPr lang="it-IT" dirty="0"/>
            </a:br>
            <a:r>
              <a:rPr lang="it-IT" b="0" i="1" dirty="0"/>
              <a:t>Bollo virtuale</a:t>
            </a:r>
            <a:endParaRPr lang="it-IT" b="0" dirty="0"/>
          </a:p>
        </p:txBody>
      </p:sp>
      <p:grpSp>
        <p:nvGrpSpPr>
          <p:cNvPr id="15" name="Gruppo 14">
            <a:extLst>
              <a:ext uri="{FF2B5EF4-FFF2-40B4-BE49-F238E27FC236}">
                <a16:creationId xmlns:a16="http://schemas.microsoft.com/office/drawing/2014/main" id="{BC3FF41E-F7C8-D241-885D-BE4ABB1FF7F5}"/>
              </a:ext>
            </a:extLst>
          </p:cNvPr>
          <p:cNvGrpSpPr/>
          <p:nvPr/>
        </p:nvGrpSpPr>
        <p:grpSpPr>
          <a:xfrm>
            <a:off x="323528" y="1916831"/>
            <a:ext cx="8437745" cy="4320481"/>
            <a:chOff x="215081" y="473196"/>
            <a:chExt cx="8533383" cy="4320481"/>
          </a:xfrm>
        </p:grpSpPr>
        <p:grpSp>
          <p:nvGrpSpPr>
            <p:cNvPr id="16" name="Gruppo 15">
              <a:extLst>
                <a:ext uri="{FF2B5EF4-FFF2-40B4-BE49-F238E27FC236}">
                  <a16:creationId xmlns:a16="http://schemas.microsoft.com/office/drawing/2014/main" id="{CA8D8D88-7CDA-AF4E-97EA-E8A5B716A095}"/>
                </a:ext>
              </a:extLst>
            </p:cNvPr>
            <p:cNvGrpSpPr/>
            <p:nvPr/>
          </p:nvGrpSpPr>
          <p:grpSpPr>
            <a:xfrm>
              <a:off x="215081" y="473196"/>
              <a:ext cx="8533383" cy="3240361"/>
              <a:chOff x="335918" y="1322237"/>
              <a:chExt cx="8246545" cy="3240361"/>
            </a:xfrm>
          </p:grpSpPr>
          <p:sp>
            <p:nvSpPr>
              <p:cNvPr id="18" name="Rettangolo 17">
                <a:extLst>
                  <a:ext uri="{FF2B5EF4-FFF2-40B4-BE49-F238E27FC236}">
                    <a16:creationId xmlns:a16="http://schemas.microsoft.com/office/drawing/2014/main" id="{53692CFF-EB31-034C-B5FF-2E90D91DEA88}"/>
                  </a:ext>
                </a:extLst>
              </p:cNvPr>
              <p:cNvSpPr/>
              <p:nvPr/>
            </p:nvSpPr>
            <p:spPr>
              <a:xfrm>
                <a:off x="517567" y="1322238"/>
                <a:ext cx="8064896" cy="32403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con angoli in alto arrotondati 9">
                <a:extLst>
                  <a:ext uri="{FF2B5EF4-FFF2-40B4-BE49-F238E27FC236}">
                    <a16:creationId xmlns:a16="http://schemas.microsoft.com/office/drawing/2014/main" id="{52301516-BA94-8740-99E6-DA169AC42B22}"/>
                  </a:ext>
                </a:extLst>
              </p:cNvPr>
              <p:cNvSpPr/>
              <p:nvPr/>
            </p:nvSpPr>
            <p:spPr>
              <a:xfrm rot="16200000">
                <a:off x="-1193439" y="2851594"/>
                <a:ext cx="3240361" cy="181648"/>
              </a:xfrm>
              <a:prstGeom prst="round2Same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7" name="Segnaposto testo 2">
              <a:extLst>
                <a:ext uri="{FF2B5EF4-FFF2-40B4-BE49-F238E27FC236}">
                  <a16:creationId xmlns:a16="http://schemas.microsoft.com/office/drawing/2014/main" id="{FD448394-656C-BE43-A6F9-0D3C4090EAC2}"/>
                </a:ext>
              </a:extLst>
            </p:cNvPr>
            <p:cNvSpPr txBox="1">
              <a:spLocks/>
            </p:cNvSpPr>
            <p:nvPr/>
          </p:nvSpPr>
          <p:spPr>
            <a:xfrm>
              <a:off x="474931" y="601029"/>
              <a:ext cx="8201911" cy="419264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dirty="0"/>
                <a:t>E’ obbligatorio apporre la </a:t>
              </a:r>
              <a:r>
                <a:rPr lang="it-IT" b="1" dirty="0"/>
                <a:t>marca da bollo</a:t>
              </a:r>
              <a:r>
                <a:rPr lang="it-IT" dirty="0"/>
                <a:t> di 2€ sulle fatture esenti iva con importi superiori ad €77,47. </a:t>
              </a:r>
            </a:p>
            <a:p>
              <a:r>
                <a:rPr lang="it-IT" dirty="0"/>
                <a:t>Per le </a:t>
              </a:r>
              <a:r>
                <a:rPr lang="it-IT" b="1" dirty="0"/>
                <a:t>fatture elettroniche</a:t>
              </a:r>
              <a:r>
                <a:rPr lang="it-IT" dirty="0"/>
                <a:t> la marca da bollo viene pagata attraverso il </a:t>
              </a:r>
              <a:r>
                <a:rPr lang="it-IT" b="1" dirty="0"/>
                <a:t>bollo virtuale</a:t>
              </a:r>
              <a:r>
                <a:rPr lang="it-IT" dirty="0"/>
                <a:t>.</a:t>
              </a:r>
              <a:br>
                <a:rPr lang="it-IT" dirty="0"/>
              </a:br>
              <a:r>
                <a:rPr lang="it-IT" dirty="0"/>
                <a:t>Il versamento avviene con il </a:t>
              </a:r>
              <a:r>
                <a:rPr lang="it-IT" b="1" i="1" dirty="0"/>
                <a:t>modello F24</a:t>
              </a:r>
              <a:r>
                <a:rPr lang="it-IT" dirty="0"/>
                <a:t>.</a:t>
              </a:r>
            </a:p>
            <a:p>
              <a:r>
                <a:rPr lang="it-IT" dirty="0"/>
                <a:t>Ricorda di </a:t>
              </a:r>
              <a:r>
                <a:rPr lang="it-IT" b="1" dirty="0"/>
                <a:t>versarla entro 120 giorni dalla chiusura dell’esercizio</a:t>
              </a:r>
              <a:r>
                <a:rPr lang="it-IT" dirty="0"/>
                <a:t> ovvero </a:t>
              </a:r>
              <a:r>
                <a:rPr lang="it-IT" i="1" dirty="0"/>
                <a:t>entro e non oltre il 30 aprile di ogni anno d’imposta</a:t>
              </a:r>
              <a:r>
                <a:rPr lang="it-IT" dirty="0"/>
                <a:t>.</a:t>
              </a:r>
            </a:p>
            <a:p>
              <a:r>
                <a:rPr lang="it-IT" dirty="0"/>
                <a:t>Sulle fatture elettroniche create ed inviate tramite il Sistema d’Interscambio (</a:t>
              </a:r>
              <a:r>
                <a:rPr lang="it-IT" dirty="0" err="1"/>
                <a:t>SdI</a:t>
              </a:r>
              <a:r>
                <a:rPr lang="it-IT" dirty="0"/>
                <a:t>) si indica che il bollo sarà assolto in modo virtuale.</a:t>
              </a:r>
            </a:p>
            <a:p>
              <a:r>
                <a:rPr lang="it-IT" dirty="0"/>
                <a:t>Operativamente, quindi, il pagamento del bollo virtuale rimane separato dalla creazione della fattura elettronica stessa.</a:t>
              </a:r>
            </a:p>
            <a:p>
              <a:pPr marL="0" indent="0">
                <a:buNone/>
              </a:pPr>
              <a:endParaRPr lang="it-IT" dirty="0"/>
            </a:p>
          </p:txBody>
        </p:sp>
      </p:grpSp>
      <p:sp>
        <p:nvSpPr>
          <p:cNvPr id="2" name="Segnaposto data 1">
            <a:extLst>
              <a:ext uri="{FF2B5EF4-FFF2-40B4-BE49-F238E27FC236}">
                <a16:creationId xmlns:a16="http://schemas.microsoft.com/office/drawing/2014/main" id="{F2DDFC01-96C1-F944-ACE5-974D83CAA1FD}"/>
              </a:ext>
            </a:extLst>
          </p:cNvPr>
          <p:cNvSpPr>
            <a:spLocks noGrp="1"/>
          </p:cNvSpPr>
          <p:nvPr>
            <p:ph type="dt" sz="half" idx="10"/>
          </p:nvPr>
        </p:nvSpPr>
        <p:spPr/>
        <p:txBody>
          <a:bodyPr/>
          <a:lstStyle/>
          <a:p>
            <a:pPr>
              <a:defRPr/>
            </a:pPr>
            <a:r>
              <a:rPr lang="it-IT"/>
              <a:t>Digital Week 2018</a:t>
            </a:r>
          </a:p>
        </p:txBody>
      </p:sp>
      <p:sp>
        <p:nvSpPr>
          <p:cNvPr id="5" name="Segnaposto numero diapositiva 4">
            <a:extLst>
              <a:ext uri="{FF2B5EF4-FFF2-40B4-BE49-F238E27FC236}">
                <a16:creationId xmlns:a16="http://schemas.microsoft.com/office/drawing/2014/main" id="{0137CEFB-FBDD-9E4E-BF13-B3F6512AB430}"/>
              </a:ext>
            </a:extLst>
          </p:cNvPr>
          <p:cNvSpPr>
            <a:spLocks noGrp="1"/>
          </p:cNvSpPr>
          <p:nvPr>
            <p:ph type="sldNum" sz="quarter" idx="12"/>
          </p:nvPr>
        </p:nvSpPr>
        <p:spPr/>
        <p:txBody>
          <a:bodyPr/>
          <a:lstStyle/>
          <a:p>
            <a:pPr>
              <a:defRPr/>
            </a:pPr>
            <a:fld id="{A2718753-71AA-0D4F-A6B9-02210A3632A0}" type="slidenum">
              <a:rPr lang="it-IT" altLang="it-IT" smtClean="0"/>
              <a:pPr>
                <a:defRPr/>
              </a:pPr>
              <a:t>29</a:t>
            </a:fld>
            <a:endParaRPr lang="it-IT" altLang="it-IT"/>
          </a:p>
        </p:txBody>
      </p:sp>
      <p:pic>
        <p:nvPicPr>
          <p:cNvPr id="19" name="Immagine 18">
            <a:extLst>
              <a:ext uri="{FF2B5EF4-FFF2-40B4-BE49-F238E27FC236}">
                <a16:creationId xmlns:a16="http://schemas.microsoft.com/office/drawing/2014/main" id="{F441F589-E6CA-4AE3-AABE-B3DD485EF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88640"/>
            <a:ext cx="2686247" cy="864096"/>
          </a:xfrm>
          <a:prstGeom prst="rect">
            <a:avLst/>
          </a:prstGeom>
        </p:spPr>
      </p:pic>
    </p:spTree>
    <p:extLst>
      <p:ext uri="{BB962C8B-B14F-4D97-AF65-F5344CB8AC3E}">
        <p14:creationId xmlns:p14="http://schemas.microsoft.com/office/powerpoint/2010/main" val="291804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9E7E746-D5A5-4CEC-92C9-2606820FE27D}"/>
              </a:ext>
            </a:extLst>
          </p:cNvPr>
          <p:cNvSpPr/>
          <p:nvPr/>
        </p:nvSpPr>
        <p:spPr>
          <a:xfrm>
            <a:off x="827584" y="1700808"/>
            <a:ext cx="7848872" cy="4678204"/>
          </a:xfrm>
          <a:prstGeom prst="rect">
            <a:avLst/>
          </a:prstGeom>
        </p:spPr>
        <p:txBody>
          <a:bodyPr wrap="square">
            <a:spAutoFit/>
          </a:bodyPr>
          <a:lstStyle/>
          <a:p>
            <a:r>
              <a:rPr lang="it-IT" sz="2000" dirty="0"/>
              <a:t>A partire dal 6 giugno 2014 è entrato in vigore l’obbligo di emettere fatture elettroniche per la PA Centrale: </a:t>
            </a:r>
          </a:p>
          <a:p>
            <a:r>
              <a:rPr lang="it-IT" sz="2000" dirty="0"/>
              <a:t>▪ Ministeri,  </a:t>
            </a:r>
          </a:p>
          <a:p>
            <a:r>
              <a:rPr lang="it-IT" sz="2000" dirty="0"/>
              <a:t>▪ Agenzie fiscali, </a:t>
            </a:r>
          </a:p>
          <a:p>
            <a:r>
              <a:rPr lang="it-IT" sz="2000" dirty="0"/>
              <a:t>▪ Enti nazionali di previdenza e assistenza sociale. </a:t>
            </a:r>
          </a:p>
          <a:p>
            <a:r>
              <a:rPr lang="it-IT" sz="2000" dirty="0"/>
              <a:t> </a:t>
            </a:r>
          </a:p>
          <a:p>
            <a:r>
              <a:rPr lang="it-IT" sz="2000" dirty="0"/>
              <a:t>A partire dal 6 giugno 2015 l’obbligo di emettere fatture elettroniche è stato esteso a tutte le pubbliche amministrazioni. </a:t>
            </a:r>
          </a:p>
          <a:p>
            <a:r>
              <a:rPr lang="it-IT" sz="2000" dirty="0"/>
              <a:t> </a:t>
            </a:r>
          </a:p>
          <a:p>
            <a:r>
              <a:rPr lang="it-IT" sz="2000" dirty="0"/>
              <a:t>Dal 1° gennaio 2017 è possibile inviare/ricevere fatture elettroniche anche tra i soggetti privati:</a:t>
            </a:r>
          </a:p>
          <a:p>
            <a:r>
              <a:rPr lang="it-IT" sz="2000" dirty="0"/>
              <a:t>▪ Si utilizza sempre il sistema di interscambio SDI dell’Agenzia delle Entrate, che dal 1° gennaio ha introdotto il nuovo formato 1.2 della fattura elettronica valido sia per le PA che per i privati.   </a:t>
            </a:r>
          </a:p>
          <a:p>
            <a:endParaRPr lang="it-IT" dirty="0"/>
          </a:p>
        </p:txBody>
      </p:sp>
      <p:pic>
        <p:nvPicPr>
          <p:cNvPr id="3" name="Immagine 2">
            <a:extLst>
              <a:ext uri="{FF2B5EF4-FFF2-40B4-BE49-F238E27FC236}">
                <a16:creationId xmlns:a16="http://schemas.microsoft.com/office/drawing/2014/main" id="{130B6A1C-588A-4A16-AF19-95CCA8615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4125"/>
            <a:ext cx="3024335" cy="1017211"/>
          </a:xfrm>
          <a:prstGeom prst="rect">
            <a:avLst/>
          </a:prstGeom>
        </p:spPr>
      </p:pic>
      <p:sp>
        <p:nvSpPr>
          <p:cNvPr id="4" name="CasellaDiTesto 3">
            <a:extLst>
              <a:ext uri="{FF2B5EF4-FFF2-40B4-BE49-F238E27FC236}">
                <a16:creationId xmlns:a16="http://schemas.microsoft.com/office/drawing/2014/main" id="{F7C0B44E-E542-4F66-B60A-A4BB765393A4}"/>
              </a:ext>
            </a:extLst>
          </p:cNvPr>
          <p:cNvSpPr txBox="1"/>
          <p:nvPr/>
        </p:nvSpPr>
        <p:spPr>
          <a:xfrm>
            <a:off x="827584" y="1196752"/>
            <a:ext cx="5904656" cy="400110"/>
          </a:xfrm>
          <a:prstGeom prst="rect">
            <a:avLst/>
          </a:prstGeom>
          <a:noFill/>
        </p:spPr>
        <p:txBody>
          <a:bodyPr wrap="square" rtlCol="0">
            <a:spAutoFit/>
          </a:bodyPr>
          <a:lstStyle/>
          <a:p>
            <a:r>
              <a:rPr lang="it-IT" sz="2000" b="1" dirty="0">
                <a:latin typeface="Verdana" panose="020B0604030504040204" pitchFamily="34" charset="0"/>
                <a:ea typeface="Verdana" panose="020B0604030504040204" pitchFamily="34" charset="0"/>
                <a:cs typeface="Verdana" panose="020B0604030504040204" pitchFamily="34" charset="0"/>
              </a:rPr>
              <a:t>Le tappe della Fatturazione Elettronica</a:t>
            </a:r>
          </a:p>
        </p:txBody>
      </p:sp>
    </p:spTree>
    <p:extLst>
      <p:ext uri="{BB962C8B-B14F-4D97-AF65-F5344CB8AC3E}">
        <p14:creationId xmlns:p14="http://schemas.microsoft.com/office/powerpoint/2010/main" val="3551399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3FD1D05-70F9-6247-8889-B769803CDBF1}"/>
              </a:ext>
            </a:extLst>
          </p:cNvPr>
          <p:cNvSpPr>
            <a:spLocks noGrp="1"/>
          </p:cNvSpPr>
          <p:nvPr>
            <p:ph type="title"/>
          </p:nvPr>
        </p:nvSpPr>
        <p:spPr>
          <a:xfrm>
            <a:off x="467544" y="404664"/>
            <a:ext cx="5472608" cy="756633"/>
          </a:xfrm>
        </p:spPr>
        <p:txBody>
          <a:bodyPr>
            <a:normAutofit/>
          </a:bodyPr>
          <a:lstStyle/>
          <a:p>
            <a:r>
              <a:rPr lang="it-IT" sz="4200" dirty="0"/>
              <a:t>La ricezione della fattura</a:t>
            </a:r>
          </a:p>
        </p:txBody>
      </p:sp>
      <p:grpSp>
        <p:nvGrpSpPr>
          <p:cNvPr id="19" name="Gruppo 18">
            <a:extLst>
              <a:ext uri="{FF2B5EF4-FFF2-40B4-BE49-F238E27FC236}">
                <a16:creationId xmlns:a16="http://schemas.microsoft.com/office/drawing/2014/main" id="{2D6DA4A4-9B7F-A94C-B09F-A3385C00E53E}"/>
              </a:ext>
            </a:extLst>
          </p:cNvPr>
          <p:cNvGrpSpPr/>
          <p:nvPr/>
        </p:nvGrpSpPr>
        <p:grpSpPr>
          <a:xfrm>
            <a:off x="1347979" y="2035295"/>
            <a:ext cx="6896429" cy="545807"/>
            <a:chOff x="273305" y="1570725"/>
            <a:chExt cx="8100131" cy="727742"/>
          </a:xfrm>
        </p:grpSpPr>
        <p:sp>
          <p:nvSpPr>
            <p:cNvPr id="27" name="Rettangolo 26">
              <a:extLst>
                <a:ext uri="{FF2B5EF4-FFF2-40B4-BE49-F238E27FC236}">
                  <a16:creationId xmlns:a16="http://schemas.microsoft.com/office/drawing/2014/main" id="{86458534-9BF1-C04A-921E-02E512E8B3B2}"/>
                </a:ext>
              </a:extLst>
            </p:cNvPr>
            <p:cNvSpPr/>
            <p:nvPr/>
          </p:nvSpPr>
          <p:spPr>
            <a:xfrm>
              <a:off x="1835695" y="1573610"/>
              <a:ext cx="6537741" cy="724857"/>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Helvetica Light" pitchFamily="1" charset="0"/>
                <a:ea typeface="MS PGothic" panose="020B0600070205080204" pitchFamily="34" charset="-128"/>
              </a:endParaRPr>
            </a:p>
          </p:txBody>
        </p:sp>
        <p:sp>
          <p:nvSpPr>
            <p:cNvPr id="28" name="CasellaDiTesto 27">
              <a:extLst>
                <a:ext uri="{FF2B5EF4-FFF2-40B4-BE49-F238E27FC236}">
                  <a16:creationId xmlns:a16="http://schemas.microsoft.com/office/drawing/2014/main" id="{3B825ACE-A2EC-BB42-A82C-1A5024AF023D}"/>
                </a:ext>
              </a:extLst>
            </p:cNvPr>
            <p:cNvSpPr txBox="1"/>
            <p:nvPr/>
          </p:nvSpPr>
          <p:spPr>
            <a:xfrm>
              <a:off x="2777934" y="1697682"/>
              <a:ext cx="5423828" cy="538609"/>
            </a:xfrm>
            <a:prstGeom prst="rect">
              <a:avLst/>
            </a:prstGeom>
            <a:noFill/>
          </p:spPr>
          <p:txBody>
            <a:bodyPr wrap="square" rtlCol="0">
              <a:spAutoFit/>
            </a:bodyPr>
            <a:lstStyle/>
            <a:p>
              <a:r>
                <a:rPr lang="it-IT" sz="2025" dirty="0">
                  <a:latin typeface="+mj-lt"/>
                  <a:ea typeface="MS PGothic" panose="020B0600070205080204" pitchFamily="34" charset="-128"/>
                </a:rPr>
                <a:t>E’ sufficiente avere una casella PEC</a:t>
              </a:r>
            </a:p>
          </p:txBody>
        </p:sp>
        <p:sp>
          <p:nvSpPr>
            <p:cNvPr id="29" name="Rettangolo con angoli in alto arrotondati 10">
              <a:extLst>
                <a:ext uri="{FF2B5EF4-FFF2-40B4-BE49-F238E27FC236}">
                  <a16:creationId xmlns:a16="http://schemas.microsoft.com/office/drawing/2014/main" id="{284D7E32-726B-3A4C-9FC3-54C7CFC75D58}"/>
                </a:ext>
              </a:extLst>
            </p:cNvPr>
            <p:cNvSpPr/>
            <p:nvPr/>
          </p:nvSpPr>
          <p:spPr>
            <a:xfrm rot="16200000">
              <a:off x="1079439" y="764591"/>
              <a:ext cx="727742" cy="2340009"/>
            </a:xfrm>
            <a:prstGeom prst="round2Same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0" name="Segnaposto testo 2">
              <a:extLst>
                <a:ext uri="{FF2B5EF4-FFF2-40B4-BE49-F238E27FC236}">
                  <a16:creationId xmlns:a16="http://schemas.microsoft.com/office/drawing/2014/main" id="{42B954CD-4366-6C40-A64D-A9B5A03B5777}"/>
                </a:ext>
              </a:extLst>
            </p:cNvPr>
            <p:cNvSpPr txBox="1">
              <a:spLocks/>
            </p:cNvSpPr>
            <p:nvPr/>
          </p:nvSpPr>
          <p:spPr>
            <a:xfrm>
              <a:off x="284788" y="1711192"/>
              <a:ext cx="2191713" cy="551931"/>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2">
                      <a:lumMod val="50000"/>
                    </a:schemeClr>
                  </a:solidFill>
                  <a:latin typeface="Tahoma" pitchFamily="34" charset="0"/>
                  <a:ea typeface="Tahoma" pitchFamily="34" charset="0"/>
                  <a:cs typeface="Tahoma" pitchFamily="34" charset="0"/>
                </a:defRPr>
              </a:lvl1pPr>
              <a:lvl2pPr marL="457200"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2025" b="1" dirty="0">
                  <a:solidFill>
                    <a:schemeClr val="bg1"/>
                  </a:solidFill>
                  <a:latin typeface="Helvetica Light" pitchFamily="1" charset="0"/>
                  <a:ea typeface="MS PGothic" panose="020B0600070205080204" pitchFamily="34" charset="-128"/>
                  <a:cs typeface="+mn-cs"/>
                </a:rPr>
                <a:t>PEC</a:t>
              </a:r>
            </a:p>
          </p:txBody>
        </p:sp>
      </p:grpSp>
      <p:grpSp>
        <p:nvGrpSpPr>
          <p:cNvPr id="31" name="Gruppo 30">
            <a:extLst>
              <a:ext uri="{FF2B5EF4-FFF2-40B4-BE49-F238E27FC236}">
                <a16:creationId xmlns:a16="http://schemas.microsoft.com/office/drawing/2014/main" id="{EB6E1C1C-BC92-C64A-BBB0-DA5565C34EF2}"/>
              </a:ext>
            </a:extLst>
          </p:cNvPr>
          <p:cNvGrpSpPr/>
          <p:nvPr/>
        </p:nvGrpSpPr>
        <p:grpSpPr>
          <a:xfrm>
            <a:off x="1318923" y="2726654"/>
            <a:ext cx="6925484" cy="545807"/>
            <a:chOff x="234564" y="2492538"/>
            <a:chExt cx="8138873" cy="727742"/>
          </a:xfrm>
        </p:grpSpPr>
        <p:sp>
          <p:nvSpPr>
            <p:cNvPr id="32" name="Rettangolo 31">
              <a:extLst>
                <a:ext uri="{FF2B5EF4-FFF2-40B4-BE49-F238E27FC236}">
                  <a16:creationId xmlns:a16="http://schemas.microsoft.com/office/drawing/2014/main" id="{6298AB22-079F-FA43-8F97-8A8218453F45}"/>
                </a:ext>
              </a:extLst>
            </p:cNvPr>
            <p:cNvSpPr/>
            <p:nvPr/>
          </p:nvSpPr>
          <p:spPr>
            <a:xfrm>
              <a:off x="1785472" y="2495423"/>
              <a:ext cx="6587963" cy="724857"/>
            </a:xfrm>
            <a:prstGeom prst="rect">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Helvetica Light" pitchFamily="1" charset="0"/>
                <a:ea typeface="MS PGothic" panose="020B0600070205080204" pitchFamily="34" charset="-128"/>
              </a:endParaRPr>
            </a:p>
          </p:txBody>
        </p:sp>
        <p:sp>
          <p:nvSpPr>
            <p:cNvPr id="33" name="Rettangolo con angoli in alto arrotondati 13">
              <a:extLst>
                <a:ext uri="{FF2B5EF4-FFF2-40B4-BE49-F238E27FC236}">
                  <a16:creationId xmlns:a16="http://schemas.microsoft.com/office/drawing/2014/main" id="{0D9B689E-F5D0-B346-85B2-EFBA6B2F947B}"/>
                </a:ext>
              </a:extLst>
            </p:cNvPr>
            <p:cNvSpPr/>
            <p:nvPr/>
          </p:nvSpPr>
          <p:spPr>
            <a:xfrm rot="16200000">
              <a:off x="1079439" y="1686404"/>
              <a:ext cx="727742" cy="2340009"/>
            </a:xfrm>
            <a:prstGeom prst="round2Same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4" name="Segnaposto testo 2">
              <a:extLst>
                <a:ext uri="{FF2B5EF4-FFF2-40B4-BE49-F238E27FC236}">
                  <a16:creationId xmlns:a16="http://schemas.microsoft.com/office/drawing/2014/main" id="{D28270D1-6C4A-2F46-876A-ADD225D81148}"/>
                </a:ext>
              </a:extLst>
            </p:cNvPr>
            <p:cNvSpPr txBox="1">
              <a:spLocks/>
            </p:cNvSpPr>
            <p:nvPr/>
          </p:nvSpPr>
          <p:spPr>
            <a:xfrm>
              <a:off x="234564" y="2668349"/>
              <a:ext cx="2378751" cy="551931"/>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2">
                      <a:lumMod val="50000"/>
                    </a:schemeClr>
                  </a:solidFill>
                  <a:latin typeface="Tahoma" pitchFamily="34" charset="0"/>
                  <a:ea typeface="Tahoma" pitchFamily="34" charset="0"/>
                  <a:cs typeface="Tahoma" pitchFamily="34" charset="0"/>
                </a:defRPr>
              </a:lvl1pPr>
              <a:lvl2pPr marL="457200"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2025" b="1" dirty="0">
                  <a:solidFill>
                    <a:schemeClr val="bg1"/>
                  </a:solidFill>
                  <a:latin typeface="Helvetica Light" pitchFamily="1" charset="0"/>
                  <a:ea typeface="MS PGothic" panose="020B0600070205080204" pitchFamily="34" charset="-128"/>
                  <a:cs typeface="+mn-cs"/>
                </a:rPr>
                <a:t>Intermediario</a:t>
              </a:r>
            </a:p>
          </p:txBody>
        </p:sp>
        <p:sp>
          <p:nvSpPr>
            <p:cNvPr id="35" name="CasellaDiTesto 34">
              <a:extLst>
                <a:ext uri="{FF2B5EF4-FFF2-40B4-BE49-F238E27FC236}">
                  <a16:creationId xmlns:a16="http://schemas.microsoft.com/office/drawing/2014/main" id="{5795A7D2-2B5C-7043-B66D-2EC6CB983CB6}"/>
                </a:ext>
              </a:extLst>
            </p:cNvPr>
            <p:cNvSpPr txBox="1"/>
            <p:nvPr/>
          </p:nvSpPr>
          <p:spPr>
            <a:xfrm>
              <a:off x="2777935" y="2601034"/>
              <a:ext cx="5595502" cy="538609"/>
            </a:xfrm>
            <a:prstGeom prst="rect">
              <a:avLst/>
            </a:prstGeom>
            <a:noFill/>
          </p:spPr>
          <p:txBody>
            <a:bodyPr wrap="square" rtlCol="0">
              <a:spAutoFit/>
            </a:bodyPr>
            <a:lstStyle/>
            <a:p>
              <a:r>
                <a:rPr lang="it-IT" sz="2025" dirty="0">
                  <a:latin typeface="+mj-lt"/>
                  <a:ea typeface="MS PGothic" panose="020B0600070205080204" pitchFamily="34" charset="-128"/>
                </a:rPr>
                <a:t>E’ possibile utilizzare l’HUB DocEasy</a:t>
              </a:r>
            </a:p>
          </p:txBody>
        </p:sp>
      </p:grpSp>
      <p:pic>
        <p:nvPicPr>
          <p:cNvPr id="36" name="Immagine 35">
            <a:extLst>
              <a:ext uri="{FF2B5EF4-FFF2-40B4-BE49-F238E27FC236}">
                <a16:creationId xmlns:a16="http://schemas.microsoft.com/office/drawing/2014/main" id="{7450B649-58C0-4C42-AED6-2F3C7ECAA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694" y="3958348"/>
            <a:ext cx="1185863" cy="921544"/>
          </a:xfrm>
          <a:prstGeom prst="rect">
            <a:avLst/>
          </a:prstGeom>
        </p:spPr>
      </p:pic>
      <p:pic>
        <p:nvPicPr>
          <p:cNvPr id="37" name="Immagine 36" descr="Immagine che contiene abbigliamento&#10;&#10;Descrizione generata con affidabilità elevata">
            <a:extLst>
              <a:ext uri="{FF2B5EF4-FFF2-40B4-BE49-F238E27FC236}">
                <a16:creationId xmlns:a16="http://schemas.microsoft.com/office/drawing/2014/main" id="{3AD93A19-A8CC-DF4E-A2CD-31032E2F1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223" y="4035699"/>
            <a:ext cx="619427" cy="619427"/>
          </a:xfrm>
          <a:prstGeom prst="rect">
            <a:avLst/>
          </a:prstGeom>
        </p:spPr>
      </p:pic>
      <p:pic>
        <p:nvPicPr>
          <p:cNvPr id="38" name="Immagine 37" descr="Immagine che contiene testo&#10;&#10;Descrizione generata con affidabilità elevata">
            <a:extLst>
              <a:ext uri="{FF2B5EF4-FFF2-40B4-BE49-F238E27FC236}">
                <a16:creationId xmlns:a16="http://schemas.microsoft.com/office/drawing/2014/main" id="{E8E16994-82A1-864B-AEA6-21474CF72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484" y="3419589"/>
            <a:ext cx="792776" cy="792776"/>
          </a:xfrm>
          <a:prstGeom prst="rect">
            <a:avLst/>
          </a:prstGeom>
        </p:spPr>
      </p:pic>
      <p:sp>
        <p:nvSpPr>
          <p:cNvPr id="39" name="Freccia a destra 39">
            <a:extLst>
              <a:ext uri="{FF2B5EF4-FFF2-40B4-BE49-F238E27FC236}">
                <a16:creationId xmlns:a16="http://schemas.microsoft.com/office/drawing/2014/main" id="{52CDA4E4-322D-9548-BF72-E9D0396C1963}"/>
              </a:ext>
            </a:extLst>
          </p:cNvPr>
          <p:cNvSpPr/>
          <p:nvPr/>
        </p:nvSpPr>
        <p:spPr>
          <a:xfrm>
            <a:off x="2100065" y="4419120"/>
            <a:ext cx="540512" cy="21431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0" name="Freccia a destra 48">
            <a:extLst>
              <a:ext uri="{FF2B5EF4-FFF2-40B4-BE49-F238E27FC236}">
                <a16:creationId xmlns:a16="http://schemas.microsoft.com/office/drawing/2014/main" id="{02EC4A21-B124-7549-AF7F-B8292367052C}"/>
              </a:ext>
            </a:extLst>
          </p:cNvPr>
          <p:cNvSpPr/>
          <p:nvPr/>
        </p:nvSpPr>
        <p:spPr>
          <a:xfrm>
            <a:off x="2100065" y="4157068"/>
            <a:ext cx="540512" cy="2143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grpSp>
        <p:nvGrpSpPr>
          <p:cNvPr id="41" name="Gruppo 40">
            <a:extLst>
              <a:ext uri="{FF2B5EF4-FFF2-40B4-BE49-F238E27FC236}">
                <a16:creationId xmlns:a16="http://schemas.microsoft.com/office/drawing/2014/main" id="{76A572C7-9952-0245-80B4-F42879121706}"/>
              </a:ext>
            </a:extLst>
          </p:cNvPr>
          <p:cNvGrpSpPr/>
          <p:nvPr/>
        </p:nvGrpSpPr>
        <p:grpSpPr>
          <a:xfrm>
            <a:off x="3777099" y="4345413"/>
            <a:ext cx="1097765" cy="619427"/>
            <a:chOff x="3512131" y="4650882"/>
            <a:chExt cx="1463686" cy="855515"/>
          </a:xfrm>
        </p:grpSpPr>
        <p:sp>
          <p:nvSpPr>
            <p:cNvPr id="42" name="Freccia a destra 50">
              <a:extLst>
                <a:ext uri="{FF2B5EF4-FFF2-40B4-BE49-F238E27FC236}">
                  <a16:creationId xmlns:a16="http://schemas.microsoft.com/office/drawing/2014/main" id="{8C1185B5-6B40-7440-A8FA-E4E2619BEC92}"/>
                </a:ext>
              </a:extLst>
            </p:cNvPr>
            <p:cNvSpPr/>
            <p:nvPr/>
          </p:nvSpPr>
          <p:spPr>
            <a:xfrm>
              <a:off x="4255134" y="5220647"/>
              <a:ext cx="720683" cy="28575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3" name="Rettangolo 42">
              <a:extLst>
                <a:ext uri="{FF2B5EF4-FFF2-40B4-BE49-F238E27FC236}">
                  <a16:creationId xmlns:a16="http://schemas.microsoft.com/office/drawing/2014/main" id="{5E304C70-EF24-BD4B-8403-AFA8C34A506E}"/>
                </a:ext>
              </a:extLst>
            </p:cNvPr>
            <p:cNvSpPr/>
            <p:nvPr/>
          </p:nvSpPr>
          <p:spPr>
            <a:xfrm>
              <a:off x="3512131" y="4650882"/>
              <a:ext cx="743003" cy="17400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44" name="Rettangolo 43">
              <a:extLst>
                <a:ext uri="{FF2B5EF4-FFF2-40B4-BE49-F238E27FC236}">
                  <a16:creationId xmlns:a16="http://schemas.microsoft.com/office/drawing/2014/main" id="{F6A95946-338D-F34E-A168-90B636B4C6B4}"/>
                </a:ext>
              </a:extLst>
            </p:cNvPr>
            <p:cNvSpPr/>
            <p:nvPr/>
          </p:nvSpPr>
          <p:spPr>
            <a:xfrm rot="16200000">
              <a:off x="3801982" y="4979085"/>
              <a:ext cx="783098" cy="12669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grpSp>
      <p:grpSp>
        <p:nvGrpSpPr>
          <p:cNvPr id="45" name="Gruppo 44">
            <a:extLst>
              <a:ext uri="{FF2B5EF4-FFF2-40B4-BE49-F238E27FC236}">
                <a16:creationId xmlns:a16="http://schemas.microsoft.com/office/drawing/2014/main" id="{B2354D6A-821D-FE44-A0E6-B86772ACD21E}"/>
              </a:ext>
            </a:extLst>
          </p:cNvPr>
          <p:cNvGrpSpPr/>
          <p:nvPr/>
        </p:nvGrpSpPr>
        <p:grpSpPr>
          <a:xfrm flipV="1">
            <a:off x="3777099" y="3684399"/>
            <a:ext cx="1097765" cy="633777"/>
            <a:chOff x="3512131" y="4650882"/>
            <a:chExt cx="1463686" cy="855515"/>
          </a:xfrm>
          <a:solidFill>
            <a:schemeClr val="accent2"/>
          </a:solidFill>
        </p:grpSpPr>
        <p:sp>
          <p:nvSpPr>
            <p:cNvPr id="46" name="Freccia a destra 54">
              <a:extLst>
                <a:ext uri="{FF2B5EF4-FFF2-40B4-BE49-F238E27FC236}">
                  <a16:creationId xmlns:a16="http://schemas.microsoft.com/office/drawing/2014/main" id="{A52452AF-4449-984D-8F1D-4A0B3838C40B}"/>
                </a:ext>
              </a:extLst>
            </p:cNvPr>
            <p:cNvSpPr/>
            <p:nvPr/>
          </p:nvSpPr>
          <p:spPr>
            <a:xfrm>
              <a:off x="4255134" y="5220647"/>
              <a:ext cx="720683" cy="28575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47" name="Rettangolo 46">
              <a:extLst>
                <a:ext uri="{FF2B5EF4-FFF2-40B4-BE49-F238E27FC236}">
                  <a16:creationId xmlns:a16="http://schemas.microsoft.com/office/drawing/2014/main" id="{C20F8574-AC29-D041-B036-F6312F792B8B}"/>
                </a:ext>
              </a:extLst>
            </p:cNvPr>
            <p:cNvSpPr/>
            <p:nvPr/>
          </p:nvSpPr>
          <p:spPr>
            <a:xfrm>
              <a:off x="3512131" y="4650882"/>
              <a:ext cx="743003" cy="1740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48" name="Rettangolo 47">
              <a:extLst>
                <a:ext uri="{FF2B5EF4-FFF2-40B4-BE49-F238E27FC236}">
                  <a16:creationId xmlns:a16="http://schemas.microsoft.com/office/drawing/2014/main" id="{C712FE31-0C29-BD43-9AB3-D391F2A4F319}"/>
                </a:ext>
              </a:extLst>
            </p:cNvPr>
            <p:cNvSpPr/>
            <p:nvPr/>
          </p:nvSpPr>
          <p:spPr>
            <a:xfrm rot="16200000">
              <a:off x="3801982" y="4979085"/>
              <a:ext cx="783098" cy="126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grpSp>
      <p:sp>
        <p:nvSpPr>
          <p:cNvPr id="49" name="Segnaposto testo 2">
            <a:extLst>
              <a:ext uri="{FF2B5EF4-FFF2-40B4-BE49-F238E27FC236}">
                <a16:creationId xmlns:a16="http://schemas.microsoft.com/office/drawing/2014/main" id="{73896DFA-EB9B-4346-B3D2-D6F5980BA53E}"/>
              </a:ext>
            </a:extLst>
          </p:cNvPr>
          <p:cNvSpPr txBox="1">
            <a:spLocks/>
          </p:cNvSpPr>
          <p:nvPr/>
        </p:nvSpPr>
        <p:spPr>
          <a:xfrm>
            <a:off x="1283025" y="5013781"/>
            <a:ext cx="1416767" cy="413948"/>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2">
                    <a:lumMod val="50000"/>
                  </a:schemeClr>
                </a:solidFill>
                <a:latin typeface="Tahoma" pitchFamily="34" charset="0"/>
                <a:ea typeface="Tahoma" pitchFamily="34" charset="0"/>
                <a:cs typeface="Tahoma" pitchFamily="34" charset="0"/>
              </a:defRPr>
            </a:lvl1pPr>
            <a:lvl2pPr marL="457200"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25" dirty="0">
                <a:solidFill>
                  <a:schemeClr val="tx1"/>
                </a:solidFill>
                <a:latin typeface="Helvetica Light" pitchFamily="1" charset="0"/>
                <a:ea typeface="MS PGothic" panose="020B0600070205080204" pitchFamily="34" charset="-128"/>
                <a:cs typeface="+mn-cs"/>
              </a:rPr>
              <a:t>Emittente</a:t>
            </a:r>
          </a:p>
        </p:txBody>
      </p:sp>
      <p:sp>
        <p:nvSpPr>
          <p:cNvPr id="50" name="Segnaposto testo 2">
            <a:extLst>
              <a:ext uri="{FF2B5EF4-FFF2-40B4-BE49-F238E27FC236}">
                <a16:creationId xmlns:a16="http://schemas.microsoft.com/office/drawing/2014/main" id="{412FC2A9-D76B-CE48-A368-634C0D49BA94}"/>
              </a:ext>
            </a:extLst>
          </p:cNvPr>
          <p:cNvSpPr txBox="1">
            <a:spLocks/>
          </p:cNvSpPr>
          <p:nvPr/>
        </p:nvSpPr>
        <p:spPr>
          <a:xfrm>
            <a:off x="6350110" y="5013781"/>
            <a:ext cx="1678274" cy="413948"/>
          </a:xfrm>
          <a:prstGeom prst="rect">
            <a:avLst/>
          </a:prstGeom>
        </p:spPr>
        <p:txBody>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2">
                    <a:lumMod val="50000"/>
                  </a:schemeClr>
                </a:solidFill>
                <a:latin typeface="Tahoma" pitchFamily="34" charset="0"/>
                <a:ea typeface="Tahoma" pitchFamily="34" charset="0"/>
                <a:cs typeface="Tahoma" pitchFamily="34" charset="0"/>
              </a:defRPr>
            </a:lvl1pPr>
            <a:lvl2pPr marL="457200"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25" dirty="0">
                <a:solidFill>
                  <a:schemeClr val="tx1"/>
                </a:solidFill>
                <a:latin typeface="Helvetica Light" pitchFamily="1" charset="0"/>
                <a:ea typeface="MS PGothic" panose="020B0600070205080204" pitchFamily="34" charset="-128"/>
                <a:cs typeface="+mn-cs"/>
              </a:rPr>
              <a:t>Destinatario</a:t>
            </a:r>
          </a:p>
        </p:txBody>
      </p:sp>
      <p:pic>
        <p:nvPicPr>
          <p:cNvPr id="51" name="Immagine 50" descr="Immagine che contiene abbigliamento&#10;&#10;Descrizione generata con affidabilità elevata">
            <a:extLst>
              <a:ext uri="{FF2B5EF4-FFF2-40B4-BE49-F238E27FC236}">
                <a16:creationId xmlns:a16="http://schemas.microsoft.com/office/drawing/2014/main" id="{A8EEF672-4AC8-9640-AE14-3F40DE0B2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025" y="4061667"/>
            <a:ext cx="619427" cy="619427"/>
          </a:xfrm>
          <a:prstGeom prst="rect">
            <a:avLst/>
          </a:prstGeom>
        </p:spPr>
      </p:pic>
      <p:pic>
        <p:nvPicPr>
          <p:cNvPr id="52" name="Immagine 51" descr="Immagine che contiene clipart&#10;&#10;Descrizione generata con affidabilità molto elevata">
            <a:extLst>
              <a:ext uri="{FF2B5EF4-FFF2-40B4-BE49-F238E27FC236}">
                <a16:creationId xmlns:a16="http://schemas.microsoft.com/office/drawing/2014/main" id="{41F1E812-42A8-9E44-91FF-9E0C6D0DF9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8900" y="4578145"/>
            <a:ext cx="1140692" cy="484794"/>
          </a:xfrm>
          <a:prstGeom prst="rect">
            <a:avLst/>
          </a:prstGeom>
        </p:spPr>
      </p:pic>
      <p:grpSp>
        <p:nvGrpSpPr>
          <p:cNvPr id="53" name="Gruppo 52">
            <a:extLst>
              <a:ext uri="{FF2B5EF4-FFF2-40B4-BE49-F238E27FC236}">
                <a16:creationId xmlns:a16="http://schemas.microsoft.com/office/drawing/2014/main" id="{C371640F-CED5-8243-8211-10504C5D67A4}"/>
              </a:ext>
            </a:extLst>
          </p:cNvPr>
          <p:cNvGrpSpPr/>
          <p:nvPr/>
        </p:nvGrpSpPr>
        <p:grpSpPr>
          <a:xfrm>
            <a:off x="467544" y="1340768"/>
            <a:ext cx="7920880" cy="503238"/>
            <a:chOff x="467544" y="483518"/>
            <a:chExt cx="7920880" cy="503238"/>
          </a:xfrm>
        </p:grpSpPr>
        <p:cxnSp>
          <p:nvCxnSpPr>
            <p:cNvPr id="54" name="Connettore diritto 18">
              <a:extLst>
                <a:ext uri="{FF2B5EF4-FFF2-40B4-BE49-F238E27FC236}">
                  <a16:creationId xmlns:a16="http://schemas.microsoft.com/office/drawing/2014/main" id="{58646F78-E25D-D94B-AD72-4BA44D40524D}"/>
                </a:ext>
              </a:extLst>
            </p:cNvPr>
            <p:cNvCxnSpPr>
              <a:cxnSpLocks/>
            </p:cNvCxnSpPr>
            <p:nvPr/>
          </p:nvCxnSpPr>
          <p:spPr>
            <a:xfrm flipH="1">
              <a:off x="539552" y="923764"/>
              <a:ext cx="748883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Segnaposto testo 2">
              <a:extLst>
                <a:ext uri="{FF2B5EF4-FFF2-40B4-BE49-F238E27FC236}">
                  <a16:creationId xmlns:a16="http://schemas.microsoft.com/office/drawing/2014/main" id="{06B409E3-C601-A74D-9F6C-15039F00B585}"/>
                </a:ext>
              </a:extLst>
            </p:cNvPr>
            <p:cNvSpPr txBox="1">
              <a:spLocks/>
            </p:cNvSpPr>
            <p:nvPr/>
          </p:nvSpPr>
          <p:spPr>
            <a:xfrm>
              <a:off x="467544" y="483518"/>
              <a:ext cx="7920880" cy="503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dirty="0"/>
                <a:t>Come posso ricevere la fattura?</a:t>
              </a:r>
            </a:p>
          </p:txBody>
        </p:sp>
      </p:grpSp>
      <p:sp>
        <p:nvSpPr>
          <p:cNvPr id="2" name="Segnaposto data 1">
            <a:extLst>
              <a:ext uri="{FF2B5EF4-FFF2-40B4-BE49-F238E27FC236}">
                <a16:creationId xmlns:a16="http://schemas.microsoft.com/office/drawing/2014/main" id="{634796B1-AC95-644C-9100-6DAAA1D2FB4A}"/>
              </a:ext>
            </a:extLst>
          </p:cNvPr>
          <p:cNvSpPr>
            <a:spLocks noGrp="1"/>
          </p:cNvSpPr>
          <p:nvPr>
            <p:ph type="dt" sz="half" idx="10"/>
          </p:nvPr>
        </p:nvSpPr>
        <p:spPr/>
        <p:txBody>
          <a:bodyPr/>
          <a:lstStyle/>
          <a:p>
            <a:pPr>
              <a:defRPr/>
            </a:pPr>
            <a:r>
              <a:rPr lang="it-IT"/>
              <a:t>Digital Week 2018</a:t>
            </a:r>
          </a:p>
        </p:txBody>
      </p:sp>
      <p:sp>
        <p:nvSpPr>
          <p:cNvPr id="5" name="Segnaposto numero diapositiva 4">
            <a:extLst>
              <a:ext uri="{FF2B5EF4-FFF2-40B4-BE49-F238E27FC236}">
                <a16:creationId xmlns:a16="http://schemas.microsoft.com/office/drawing/2014/main" id="{4C8ECBFE-7022-C94A-B387-CF3C4E4E36C0}"/>
              </a:ext>
            </a:extLst>
          </p:cNvPr>
          <p:cNvSpPr>
            <a:spLocks noGrp="1"/>
          </p:cNvSpPr>
          <p:nvPr>
            <p:ph type="sldNum" sz="quarter" idx="12"/>
          </p:nvPr>
        </p:nvSpPr>
        <p:spPr/>
        <p:txBody>
          <a:bodyPr/>
          <a:lstStyle/>
          <a:p>
            <a:pPr>
              <a:defRPr/>
            </a:pPr>
            <a:fld id="{A2718753-71AA-0D4F-A6B9-02210A3632A0}" type="slidenum">
              <a:rPr lang="it-IT" altLang="it-IT" smtClean="0"/>
              <a:pPr>
                <a:defRPr/>
              </a:pPr>
              <a:t>30</a:t>
            </a:fld>
            <a:endParaRPr lang="it-IT" altLang="it-IT"/>
          </a:p>
        </p:txBody>
      </p:sp>
      <p:pic>
        <p:nvPicPr>
          <p:cNvPr id="56" name="Immagine 55">
            <a:extLst>
              <a:ext uri="{FF2B5EF4-FFF2-40B4-BE49-F238E27FC236}">
                <a16:creationId xmlns:a16="http://schemas.microsoft.com/office/drawing/2014/main" id="{1B7FE11B-1694-4262-A154-10B691B7E7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2" y="188640"/>
            <a:ext cx="2686247" cy="864096"/>
          </a:xfrm>
          <a:prstGeom prst="rect">
            <a:avLst/>
          </a:prstGeom>
        </p:spPr>
      </p:pic>
    </p:spTree>
    <p:extLst>
      <p:ext uri="{BB962C8B-B14F-4D97-AF65-F5344CB8AC3E}">
        <p14:creationId xmlns:p14="http://schemas.microsoft.com/office/powerpoint/2010/main" val="38878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anim calcmode="lin" valueType="num">
                                      <p:cBhvr>
                                        <p:cTn id="46" dur="1000" fill="hold"/>
                                        <p:tgtEl>
                                          <p:spTgt spid="52"/>
                                        </p:tgtEl>
                                        <p:attrNameLst>
                                          <p:attrName>ppt_x</p:attrName>
                                        </p:attrNameLst>
                                      </p:cBhvr>
                                      <p:tavLst>
                                        <p:tav tm="0">
                                          <p:val>
                                            <p:strVal val="#ppt_x"/>
                                          </p:val>
                                        </p:tav>
                                        <p:tav tm="100000">
                                          <p:val>
                                            <p:strVal val="#ppt_x"/>
                                          </p:val>
                                        </p:tav>
                                      </p:tavLst>
                                    </p:anim>
                                    <p:anim calcmode="lin" valueType="num">
                                      <p:cBhvr>
                                        <p:cTn id="47" dur="1000" fill="hold"/>
                                        <p:tgtEl>
                                          <p:spTgt spid="5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15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500"/>
                                        <p:tgtEl>
                                          <p:spTgt spid="39"/>
                                        </p:tgtEl>
                                      </p:cBhvr>
                                    </p:animEffect>
                                  </p:childTnLst>
                                </p:cTn>
                              </p:par>
                            </p:childTnLst>
                          </p:cTn>
                        </p:par>
                        <p:par>
                          <p:cTn id="70" fill="hold">
                            <p:stCondLst>
                              <p:cond delay="2500"/>
                            </p:stCondLst>
                            <p:childTnLst>
                              <p:par>
                                <p:cTn id="71" presetID="22" presetClass="entr" presetSubtype="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left)">
                                      <p:cBhvr>
                                        <p:cTn id="7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3FD1D05-70F9-6247-8889-B769803CDBF1}"/>
              </a:ext>
            </a:extLst>
          </p:cNvPr>
          <p:cNvSpPr>
            <a:spLocks noGrp="1"/>
          </p:cNvSpPr>
          <p:nvPr>
            <p:ph type="title"/>
          </p:nvPr>
        </p:nvSpPr>
        <p:spPr>
          <a:xfrm>
            <a:off x="467544" y="332656"/>
            <a:ext cx="4968552" cy="612617"/>
          </a:xfrm>
        </p:spPr>
        <p:txBody>
          <a:bodyPr>
            <a:normAutofit/>
          </a:bodyPr>
          <a:lstStyle/>
          <a:p>
            <a:r>
              <a:rPr lang="it-IT" sz="3800" dirty="0"/>
              <a:t>La ricezione della fattura</a:t>
            </a:r>
          </a:p>
        </p:txBody>
      </p:sp>
      <p:sp>
        <p:nvSpPr>
          <p:cNvPr id="56" name="Segnaposto testo 1">
            <a:extLst>
              <a:ext uri="{FF2B5EF4-FFF2-40B4-BE49-F238E27FC236}">
                <a16:creationId xmlns:a16="http://schemas.microsoft.com/office/drawing/2014/main" id="{45011C3B-77B4-7247-A9DD-3267C3784158}"/>
              </a:ext>
            </a:extLst>
          </p:cNvPr>
          <p:cNvSpPr txBox="1">
            <a:spLocks/>
          </p:cNvSpPr>
          <p:nvPr/>
        </p:nvSpPr>
        <p:spPr>
          <a:xfrm>
            <a:off x="1143193" y="1917164"/>
            <a:ext cx="5904656" cy="4235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dirty="0"/>
              <a:t>E’ necessario dichiarare il proprio indirizzo telematico</a:t>
            </a:r>
          </a:p>
        </p:txBody>
      </p:sp>
      <p:pic>
        <p:nvPicPr>
          <p:cNvPr id="58" name="Immagine 57">
            <a:extLst>
              <a:ext uri="{FF2B5EF4-FFF2-40B4-BE49-F238E27FC236}">
                <a16:creationId xmlns:a16="http://schemas.microsoft.com/office/drawing/2014/main" id="{26CFFC82-CADB-3F4E-B839-9E6FD51E6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776" y="3251267"/>
            <a:ext cx="513656" cy="513656"/>
          </a:xfrm>
          <a:prstGeom prst="rect">
            <a:avLst/>
          </a:prstGeom>
        </p:spPr>
      </p:pic>
      <p:pic>
        <p:nvPicPr>
          <p:cNvPr id="59" name="Immagine 58" descr="Immagine che contiene abbigliamento&#10;&#10;Descrizione generata con affidabilità elevata">
            <a:extLst>
              <a:ext uri="{FF2B5EF4-FFF2-40B4-BE49-F238E27FC236}">
                <a16:creationId xmlns:a16="http://schemas.microsoft.com/office/drawing/2014/main" id="{73486F94-B3E9-FF47-9CB8-339EAB56E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393" y="2971950"/>
            <a:ext cx="513656" cy="513656"/>
          </a:xfrm>
          <a:prstGeom prst="rect">
            <a:avLst/>
          </a:prstGeom>
        </p:spPr>
      </p:pic>
      <p:pic>
        <p:nvPicPr>
          <p:cNvPr id="60" name="Immagine 59">
            <a:extLst>
              <a:ext uri="{FF2B5EF4-FFF2-40B4-BE49-F238E27FC236}">
                <a16:creationId xmlns:a16="http://schemas.microsoft.com/office/drawing/2014/main" id="{C14AD7E5-B430-E148-BC10-596C122BA7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1408" y="3648162"/>
            <a:ext cx="513656" cy="513656"/>
          </a:xfrm>
          <a:prstGeom prst="rect">
            <a:avLst/>
          </a:prstGeom>
        </p:spPr>
      </p:pic>
      <p:pic>
        <p:nvPicPr>
          <p:cNvPr id="61" name="Immagine 60">
            <a:extLst>
              <a:ext uri="{FF2B5EF4-FFF2-40B4-BE49-F238E27FC236}">
                <a16:creationId xmlns:a16="http://schemas.microsoft.com/office/drawing/2014/main" id="{BF5FF888-5980-2A4F-930D-CEC1368AD7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7878" y="4741336"/>
            <a:ext cx="513656" cy="513656"/>
          </a:xfrm>
          <a:prstGeom prst="rect">
            <a:avLst/>
          </a:prstGeom>
        </p:spPr>
      </p:pic>
      <p:pic>
        <p:nvPicPr>
          <p:cNvPr id="62" name="Immagine 61">
            <a:extLst>
              <a:ext uri="{FF2B5EF4-FFF2-40B4-BE49-F238E27FC236}">
                <a16:creationId xmlns:a16="http://schemas.microsoft.com/office/drawing/2014/main" id="{EF3D28E8-4B07-F044-82C9-4352FFB9CB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8006" y="3725651"/>
            <a:ext cx="513656" cy="513656"/>
          </a:xfrm>
          <a:prstGeom prst="rect">
            <a:avLst/>
          </a:prstGeom>
        </p:spPr>
      </p:pic>
      <p:pic>
        <p:nvPicPr>
          <p:cNvPr id="63" name="Immagine 62" descr="Immagine che contiene abbigliamento&#10;&#10;Descrizione generata con affidabilità elevata">
            <a:extLst>
              <a:ext uri="{FF2B5EF4-FFF2-40B4-BE49-F238E27FC236}">
                <a16:creationId xmlns:a16="http://schemas.microsoft.com/office/drawing/2014/main" id="{97BE52A0-F2E6-AB4A-ACF9-1D17E77C6A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940" y="3470158"/>
            <a:ext cx="513656" cy="513656"/>
          </a:xfrm>
          <a:prstGeom prst="rect">
            <a:avLst/>
          </a:prstGeom>
        </p:spPr>
      </p:pic>
      <p:pic>
        <p:nvPicPr>
          <p:cNvPr id="64" name="Immagine 63">
            <a:extLst>
              <a:ext uri="{FF2B5EF4-FFF2-40B4-BE49-F238E27FC236}">
                <a16:creationId xmlns:a16="http://schemas.microsoft.com/office/drawing/2014/main" id="{A733DBB9-7353-B743-8EE2-94E13B766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5555" y="3514706"/>
            <a:ext cx="513656" cy="513656"/>
          </a:xfrm>
          <a:prstGeom prst="rect">
            <a:avLst/>
          </a:prstGeom>
        </p:spPr>
      </p:pic>
      <p:pic>
        <p:nvPicPr>
          <p:cNvPr id="65" name="Immagine 64">
            <a:extLst>
              <a:ext uri="{FF2B5EF4-FFF2-40B4-BE49-F238E27FC236}">
                <a16:creationId xmlns:a16="http://schemas.microsoft.com/office/drawing/2014/main" id="{39B89CC4-A501-2443-A4A6-D68F891913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0648" y="3050330"/>
            <a:ext cx="513656" cy="513656"/>
          </a:xfrm>
          <a:prstGeom prst="rect">
            <a:avLst/>
          </a:prstGeom>
        </p:spPr>
      </p:pic>
      <p:pic>
        <p:nvPicPr>
          <p:cNvPr id="66" name="Immagine 65">
            <a:extLst>
              <a:ext uri="{FF2B5EF4-FFF2-40B4-BE49-F238E27FC236}">
                <a16:creationId xmlns:a16="http://schemas.microsoft.com/office/drawing/2014/main" id="{22DB72ED-3544-DC4C-AAAE-1AEA6C529B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2806" y="4069723"/>
            <a:ext cx="513656" cy="513656"/>
          </a:xfrm>
          <a:prstGeom prst="rect">
            <a:avLst/>
          </a:prstGeom>
        </p:spPr>
      </p:pic>
      <p:pic>
        <p:nvPicPr>
          <p:cNvPr id="67" name="Immagine 66">
            <a:extLst>
              <a:ext uri="{FF2B5EF4-FFF2-40B4-BE49-F238E27FC236}">
                <a16:creationId xmlns:a16="http://schemas.microsoft.com/office/drawing/2014/main" id="{C331D7D3-D160-134B-8A8B-BC2A0BCA6E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4566" y="3123874"/>
            <a:ext cx="513656" cy="513656"/>
          </a:xfrm>
          <a:prstGeom prst="rect">
            <a:avLst/>
          </a:prstGeom>
        </p:spPr>
      </p:pic>
      <p:pic>
        <p:nvPicPr>
          <p:cNvPr id="68" name="Immagine 67">
            <a:extLst>
              <a:ext uri="{FF2B5EF4-FFF2-40B4-BE49-F238E27FC236}">
                <a16:creationId xmlns:a16="http://schemas.microsoft.com/office/drawing/2014/main" id="{145A90DC-7649-4F46-A58B-C15C958D47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2018" y="3930354"/>
            <a:ext cx="513656" cy="513656"/>
          </a:xfrm>
          <a:prstGeom prst="rect">
            <a:avLst/>
          </a:prstGeom>
        </p:spPr>
      </p:pic>
      <p:pic>
        <p:nvPicPr>
          <p:cNvPr id="69" name="Immagine 68">
            <a:extLst>
              <a:ext uri="{FF2B5EF4-FFF2-40B4-BE49-F238E27FC236}">
                <a16:creationId xmlns:a16="http://schemas.microsoft.com/office/drawing/2014/main" id="{588E8137-216C-314A-8F7D-1730BBE1C3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3310" y="3883667"/>
            <a:ext cx="513656" cy="513656"/>
          </a:xfrm>
          <a:prstGeom prst="rect">
            <a:avLst/>
          </a:prstGeom>
        </p:spPr>
      </p:pic>
      <p:pic>
        <p:nvPicPr>
          <p:cNvPr id="70" name="Immagine 69">
            <a:extLst>
              <a:ext uri="{FF2B5EF4-FFF2-40B4-BE49-F238E27FC236}">
                <a16:creationId xmlns:a16="http://schemas.microsoft.com/office/drawing/2014/main" id="{FD5E47DD-0719-9148-9CCF-0F92FEA90E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2904" y="4099796"/>
            <a:ext cx="513656" cy="513656"/>
          </a:xfrm>
          <a:prstGeom prst="rect">
            <a:avLst/>
          </a:prstGeom>
        </p:spPr>
      </p:pic>
      <p:pic>
        <p:nvPicPr>
          <p:cNvPr id="71" name="Immagine 70" descr="Immagine che contiene abbigliamento&#10;&#10;Descrizione generata con affidabilità elevata">
            <a:extLst>
              <a:ext uri="{FF2B5EF4-FFF2-40B4-BE49-F238E27FC236}">
                <a16:creationId xmlns:a16="http://schemas.microsoft.com/office/drawing/2014/main" id="{9BF1A04F-4F95-8C4B-BD41-1DE0BCA02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1657" y="3476525"/>
            <a:ext cx="513656" cy="513656"/>
          </a:xfrm>
          <a:prstGeom prst="rect">
            <a:avLst/>
          </a:prstGeom>
        </p:spPr>
      </p:pic>
      <p:pic>
        <p:nvPicPr>
          <p:cNvPr id="72" name="Immagine 71">
            <a:extLst>
              <a:ext uri="{FF2B5EF4-FFF2-40B4-BE49-F238E27FC236}">
                <a16:creationId xmlns:a16="http://schemas.microsoft.com/office/drawing/2014/main" id="{11A7D46D-DF98-3C42-99FD-37391E8EF7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2750" y="3842968"/>
            <a:ext cx="513656" cy="513656"/>
          </a:xfrm>
          <a:prstGeom prst="rect">
            <a:avLst/>
          </a:prstGeom>
        </p:spPr>
      </p:pic>
      <p:pic>
        <p:nvPicPr>
          <p:cNvPr id="73" name="Immagine 72">
            <a:extLst>
              <a:ext uri="{FF2B5EF4-FFF2-40B4-BE49-F238E27FC236}">
                <a16:creationId xmlns:a16="http://schemas.microsoft.com/office/drawing/2014/main" id="{64A99331-F1AF-E84A-9299-9F4179D02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680" y="4462854"/>
            <a:ext cx="535310" cy="535310"/>
          </a:xfrm>
          <a:prstGeom prst="rect">
            <a:avLst/>
          </a:prstGeom>
        </p:spPr>
      </p:pic>
      <p:pic>
        <p:nvPicPr>
          <p:cNvPr id="74" name="Immagine 73">
            <a:extLst>
              <a:ext uri="{FF2B5EF4-FFF2-40B4-BE49-F238E27FC236}">
                <a16:creationId xmlns:a16="http://schemas.microsoft.com/office/drawing/2014/main" id="{FF010C99-342A-F645-A2F9-F9026B85D2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6218" y="4579012"/>
            <a:ext cx="513656" cy="513656"/>
          </a:xfrm>
          <a:prstGeom prst="rect">
            <a:avLst/>
          </a:prstGeom>
        </p:spPr>
      </p:pic>
      <p:pic>
        <p:nvPicPr>
          <p:cNvPr id="75" name="Immagine 74" descr="Immagine che contiene abbigliamento&#10;&#10;Descrizione generata con affidabilità elevata">
            <a:extLst>
              <a:ext uri="{FF2B5EF4-FFF2-40B4-BE49-F238E27FC236}">
                <a16:creationId xmlns:a16="http://schemas.microsoft.com/office/drawing/2014/main" id="{6DBFF5DC-47E1-9E48-B87B-55CBC9D2B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1707" y="2937382"/>
            <a:ext cx="513656" cy="513656"/>
          </a:xfrm>
          <a:prstGeom prst="rect">
            <a:avLst/>
          </a:prstGeom>
        </p:spPr>
      </p:pic>
      <p:pic>
        <p:nvPicPr>
          <p:cNvPr id="76" name="Immagine 75">
            <a:extLst>
              <a:ext uri="{FF2B5EF4-FFF2-40B4-BE49-F238E27FC236}">
                <a16:creationId xmlns:a16="http://schemas.microsoft.com/office/drawing/2014/main" id="{8ABE7B60-E9FF-E941-B13F-2EF3E95D8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166" y="4484508"/>
            <a:ext cx="513656" cy="513656"/>
          </a:xfrm>
          <a:prstGeom prst="rect">
            <a:avLst/>
          </a:prstGeom>
        </p:spPr>
      </p:pic>
      <p:pic>
        <p:nvPicPr>
          <p:cNvPr id="77" name="Immagine 76">
            <a:extLst>
              <a:ext uri="{FF2B5EF4-FFF2-40B4-BE49-F238E27FC236}">
                <a16:creationId xmlns:a16="http://schemas.microsoft.com/office/drawing/2014/main" id="{60471F31-7990-0541-A11D-B9A9ECE2D7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2313" y="3407609"/>
            <a:ext cx="513656" cy="513656"/>
          </a:xfrm>
          <a:prstGeom prst="rect">
            <a:avLst/>
          </a:prstGeom>
        </p:spPr>
      </p:pic>
      <p:pic>
        <p:nvPicPr>
          <p:cNvPr id="78" name="Immagine 77">
            <a:extLst>
              <a:ext uri="{FF2B5EF4-FFF2-40B4-BE49-F238E27FC236}">
                <a16:creationId xmlns:a16="http://schemas.microsoft.com/office/drawing/2014/main" id="{810B8AE9-2CAF-2640-ADBF-6B60B14E70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488" y="4237992"/>
            <a:ext cx="513656" cy="513656"/>
          </a:xfrm>
          <a:prstGeom prst="rect">
            <a:avLst/>
          </a:prstGeom>
        </p:spPr>
      </p:pic>
      <p:pic>
        <p:nvPicPr>
          <p:cNvPr id="79" name="Immagine 78">
            <a:extLst>
              <a:ext uri="{FF2B5EF4-FFF2-40B4-BE49-F238E27FC236}">
                <a16:creationId xmlns:a16="http://schemas.microsoft.com/office/drawing/2014/main" id="{AD853855-F67D-A94D-8751-783727AB3B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6332" y="3356790"/>
            <a:ext cx="513656" cy="513656"/>
          </a:xfrm>
          <a:prstGeom prst="rect">
            <a:avLst/>
          </a:prstGeom>
        </p:spPr>
      </p:pic>
      <p:pic>
        <p:nvPicPr>
          <p:cNvPr id="80" name="Immagine 79">
            <a:extLst>
              <a:ext uri="{FF2B5EF4-FFF2-40B4-BE49-F238E27FC236}">
                <a16:creationId xmlns:a16="http://schemas.microsoft.com/office/drawing/2014/main" id="{FDA06A9F-E181-8D43-B0D7-E071A50E8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3537" y="3764923"/>
            <a:ext cx="513656" cy="513656"/>
          </a:xfrm>
          <a:prstGeom prst="rect">
            <a:avLst/>
          </a:prstGeom>
        </p:spPr>
      </p:pic>
      <p:pic>
        <p:nvPicPr>
          <p:cNvPr id="81" name="Immagine 80">
            <a:extLst>
              <a:ext uri="{FF2B5EF4-FFF2-40B4-BE49-F238E27FC236}">
                <a16:creationId xmlns:a16="http://schemas.microsoft.com/office/drawing/2014/main" id="{1E44851D-0ED0-1C48-9740-EA245264E9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080" y="4140495"/>
            <a:ext cx="513656" cy="513656"/>
          </a:xfrm>
          <a:prstGeom prst="rect">
            <a:avLst/>
          </a:prstGeom>
        </p:spPr>
      </p:pic>
      <p:pic>
        <p:nvPicPr>
          <p:cNvPr id="82" name="Immagine 81" descr="Immagine che contiene abbigliamento&#10;&#10;Descrizione generata con affidabilità elevata">
            <a:extLst>
              <a:ext uri="{FF2B5EF4-FFF2-40B4-BE49-F238E27FC236}">
                <a16:creationId xmlns:a16="http://schemas.microsoft.com/office/drawing/2014/main" id="{6C5E3FE0-EA1E-AB48-BF1B-7F8A34728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141" y="4141244"/>
            <a:ext cx="513656" cy="513656"/>
          </a:xfrm>
          <a:prstGeom prst="rect">
            <a:avLst/>
          </a:prstGeom>
        </p:spPr>
      </p:pic>
      <p:sp>
        <p:nvSpPr>
          <p:cNvPr id="83" name="Segnaposto testo 1">
            <a:extLst>
              <a:ext uri="{FF2B5EF4-FFF2-40B4-BE49-F238E27FC236}">
                <a16:creationId xmlns:a16="http://schemas.microsoft.com/office/drawing/2014/main" id="{BFFF837A-0CA5-8A40-AEA4-7F4202E82CDF}"/>
              </a:ext>
            </a:extLst>
          </p:cNvPr>
          <p:cNvSpPr txBox="1">
            <a:spLocks/>
          </p:cNvSpPr>
          <p:nvPr/>
        </p:nvSpPr>
        <p:spPr>
          <a:xfrm>
            <a:off x="395536" y="2276872"/>
            <a:ext cx="4661949" cy="6523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b="1" dirty="0"/>
              <a:t>Sul sito </a:t>
            </a:r>
            <a:r>
              <a:rPr lang="it-IT" b="1" dirty="0" err="1"/>
              <a:t>dell’AdE</a:t>
            </a:r>
            <a:endParaRPr lang="it-IT" b="1" dirty="0"/>
          </a:p>
          <a:p>
            <a:pPr marL="0" indent="0" algn="ctr">
              <a:buNone/>
            </a:pPr>
            <a:r>
              <a:rPr lang="it-IT" sz="1600" dirty="0">
                <a:solidFill>
                  <a:schemeClr val="bg2">
                    <a:lumMod val="50000"/>
                  </a:schemeClr>
                </a:solidFill>
              </a:rPr>
              <a:t>https://ivaservizi.agenziaentrate.gov.it/portale/</a:t>
            </a:r>
          </a:p>
          <a:p>
            <a:pPr marL="0" indent="0">
              <a:buNone/>
            </a:pPr>
            <a:endParaRPr lang="it-IT" dirty="0">
              <a:solidFill>
                <a:schemeClr val="bg2">
                  <a:lumMod val="50000"/>
                </a:schemeClr>
              </a:solidFill>
            </a:endParaRPr>
          </a:p>
        </p:txBody>
      </p:sp>
      <p:sp>
        <p:nvSpPr>
          <p:cNvPr id="84" name="Segnaposto testo 1">
            <a:extLst>
              <a:ext uri="{FF2B5EF4-FFF2-40B4-BE49-F238E27FC236}">
                <a16:creationId xmlns:a16="http://schemas.microsoft.com/office/drawing/2014/main" id="{98D485A8-63F1-2041-870E-B31DC5ECBCD4}"/>
              </a:ext>
            </a:extLst>
          </p:cNvPr>
          <p:cNvSpPr txBox="1">
            <a:spLocks/>
          </p:cNvSpPr>
          <p:nvPr/>
        </p:nvSpPr>
        <p:spPr>
          <a:xfrm>
            <a:off x="5511707" y="2478666"/>
            <a:ext cx="2973437" cy="4235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b="1" dirty="0"/>
              <a:t>A tutti i fornitori (consigliato)</a:t>
            </a:r>
          </a:p>
        </p:txBody>
      </p:sp>
      <p:grpSp>
        <p:nvGrpSpPr>
          <p:cNvPr id="85" name="Gruppo 84">
            <a:extLst>
              <a:ext uri="{FF2B5EF4-FFF2-40B4-BE49-F238E27FC236}">
                <a16:creationId xmlns:a16="http://schemas.microsoft.com/office/drawing/2014/main" id="{5415CBBB-8ACF-4C4C-8C44-4EF686DF8A8F}"/>
              </a:ext>
            </a:extLst>
          </p:cNvPr>
          <p:cNvGrpSpPr/>
          <p:nvPr/>
        </p:nvGrpSpPr>
        <p:grpSpPr>
          <a:xfrm>
            <a:off x="395536" y="1340768"/>
            <a:ext cx="4176464" cy="423530"/>
            <a:chOff x="364025" y="636384"/>
            <a:chExt cx="4176464" cy="423530"/>
          </a:xfrm>
        </p:grpSpPr>
        <p:cxnSp>
          <p:nvCxnSpPr>
            <p:cNvPr id="86" name="Connettore diritto 39">
              <a:extLst>
                <a:ext uri="{FF2B5EF4-FFF2-40B4-BE49-F238E27FC236}">
                  <a16:creationId xmlns:a16="http://schemas.microsoft.com/office/drawing/2014/main" id="{9D3B532B-5B48-0941-9DB4-BEE7F3CF78BA}"/>
                </a:ext>
              </a:extLst>
            </p:cNvPr>
            <p:cNvCxnSpPr>
              <a:cxnSpLocks/>
            </p:cNvCxnSpPr>
            <p:nvPr/>
          </p:nvCxnSpPr>
          <p:spPr>
            <a:xfrm flipH="1">
              <a:off x="449796" y="1010151"/>
              <a:ext cx="39061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7" name="Segnaposto testo 1">
              <a:extLst>
                <a:ext uri="{FF2B5EF4-FFF2-40B4-BE49-F238E27FC236}">
                  <a16:creationId xmlns:a16="http://schemas.microsoft.com/office/drawing/2014/main" id="{E0968394-2B6D-6440-933E-F30F5C503C23}"/>
                </a:ext>
              </a:extLst>
            </p:cNvPr>
            <p:cNvSpPr txBox="1">
              <a:spLocks/>
            </p:cNvSpPr>
            <p:nvPr/>
          </p:nvSpPr>
          <p:spPr>
            <a:xfrm>
              <a:off x="364025" y="636384"/>
              <a:ext cx="4176464" cy="4235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dirty="0"/>
                <a:t>Cosa devo fare per ricevere le fatture?</a:t>
              </a:r>
            </a:p>
          </p:txBody>
        </p:sp>
      </p:grpSp>
      <p:cxnSp>
        <p:nvCxnSpPr>
          <p:cNvPr id="88" name="Connettore diritto 41">
            <a:extLst>
              <a:ext uri="{FF2B5EF4-FFF2-40B4-BE49-F238E27FC236}">
                <a16:creationId xmlns:a16="http://schemas.microsoft.com/office/drawing/2014/main" id="{6981C3F2-9DEF-4C45-95D6-7D5047E6E46D}"/>
              </a:ext>
            </a:extLst>
          </p:cNvPr>
          <p:cNvCxnSpPr>
            <a:cxnSpLocks/>
          </p:cNvCxnSpPr>
          <p:nvPr/>
        </p:nvCxnSpPr>
        <p:spPr>
          <a:xfrm flipV="1">
            <a:off x="5111745" y="2458294"/>
            <a:ext cx="14031" cy="390744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Segnaposto data 1">
            <a:extLst>
              <a:ext uri="{FF2B5EF4-FFF2-40B4-BE49-F238E27FC236}">
                <a16:creationId xmlns:a16="http://schemas.microsoft.com/office/drawing/2014/main" id="{BE51A90B-4494-1E43-AFBE-319287A784A6}"/>
              </a:ext>
            </a:extLst>
          </p:cNvPr>
          <p:cNvSpPr>
            <a:spLocks noGrp="1"/>
          </p:cNvSpPr>
          <p:nvPr>
            <p:ph type="dt" sz="half" idx="10"/>
          </p:nvPr>
        </p:nvSpPr>
        <p:spPr/>
        <p:txBody>
          <a:bodyPr/>
          <a:lstStyle/>
          <a:p>
            <a:pPr>
              <a:defRPr/>
            </a:pPr>
            <a:r>
              <a:rPr lang="it-IT"/>
              <a:t>Digital Week 2018</a:t>
            </a:r>
          </a:p>
        </p:txBody>
      </p:sp>
      <p:sp>
        <p:nvSpPr>
          <p:cNvPr id="5" name="Segnaposto numero diapositiva 4">
            <a:extLst>
              <a:ext uri="{FF2B5EF4-FFF2-40B4-BE49-F238E27FC236}">
                <a16:creationId xmlns:a16="http://schemas.microsoft.com/office/drawing/2014/main" id="{341CB016-5F44-1542-8D26-FDF265D52367}"/>
              </a:ext>
            </a:extLst>
          </p:cNvPr>
          <p:cNvSpPr>
            <a:spLocks noGrp="1"/>
          </p:cNvSpPr>
          <p:nvPr>
            <p:ph type="sldNum" sz="quarter" idx="12"/>
          </p:nvPr>
        </p:nvSpPr>
        <p:spPr/>
        <p:txBody>
          <a:bodyPr/>
          <a:lstStyle/>
          <a:p>
            <a:pPr>
              <a:defRPr/>
            </a:pPr>
            <a:fld id="{A2718753-71AA-0D4F-A6B9-02210A3632A0}" type="slidenum">
              <a:rPr lang="it-IT" altLang="it-IT" smtClean="0"/>
              <a:pPr>
                <a:defRPr/>
              </a:pPr>
              <a:t>31</a:t>
            </a:fld>
            <a:endParaRPr lang="it-IT" altLang="it-IT"/>
          </a:p>
        </p:txBody>
      </p:sp>
      <p:pic>
        <p:nvPicPr>
          <p:cNvPr id="39" name="Immagine 38">
            <a:extLst>
              <a:ext uri="{FF2B5EF4-FFF2-40B4-BE49-F238E27FC236}">
                <a16:creationId xmlns:a16="http://schemas.microsoft.com/office/drawing/2014/main" id="{452A5264-1B50-3440-BACE-0FCC26D1B9B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95536" y="2996952"/>
            <a:ext cx="4495898" cy="3120953"/>
          </a:xfrm>
          <a:prstGeom prst="rect">
            <a:avLst/>
          </a:prstGeom>
          <a:noFill/>
          <a:ln>
            <a:noFill/>
          </a:ln>
        </p:spPr>
      </p:pic>
      <p:pic>
        <p:nvPicPr>
          <p:cNvPr id="38" name="Immagine 37">
            <a:extLst>
              <a:ext uri="{FF2B5EF4-FFF2-40B4-BE49-F238E27FC236}">
                <a16:creationId xmlns:a16="http://schemas.microsoft.com/office/drawing/2014/main" id="{28C8742E-FBCC-48C4-B6BE-4C47AFA02F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2160" y="332656"/>
            <a:ext cx="2686247" cy="864096"/>
          </a:xfrm>
          <a:prstGeom prst="rect">
            <a:avLst/>
          </a:prstGeom>
        </p:spPr>
      </p:pic>
    </p:spTree>
    <p:extLst>
      <p:ext uri="{BB962C8B-B14F-4D97-AF65-F5344CB8AC3E}">
        <p14:creationId xmlns:p14="http://schemas.microsoft.com/office/powerpoint/2010/main" val="256282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0-#ppt_w/2"/>
                                          </p:val>
                                        </p:tav>
                                        <p:tav tm="100000">
                                          <p:val>
                                            <p:strVal val="#ppt_x"/>
                                          </p:val>
                                        </p:tav>
                                      </p:tavLst>
                                    </p:anim>
                                    <p:anim calcmode="lin" valueType="num">
                                      <p:cBhvr additive="base">
                                        <p:cTn id="8"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100"/>
                                  </p:stCondLst>
                                  <p:childTnLst>
                                    <p:set>
                                      <p:cBhvr>
                                        <p:cTn id="30" dur="1" fill="hold">
                                          <p:stCondLst>
                                            <p:cond delay="0"/>
                                          </p:stCondLst>
                                        </p:cTn>
                                        <p:tgtEl>
                                          <p:spTgt spid="58"/>
                                        </p:tgtEl>
                                        <p:attrNameLst>
                                          <p:attrName>style.visibility</p:attrName>
                                        </p:attrNameLst>
                                      </p:cBhvr>
                                      <p:to>
                                        <p:strVal val="visible"/>
                                      </p:to>
                                    </p:set>
                                  </p:childTnLst>
                                </p:cTn>
                              </p:par>
                            </p:childTnLst>
                          </p:cTn>
                        </p:par>
                        <p:par>
                          <p:cTn id="31" fill="hold">
                            <p:stCondLst>
                              <p:cond delay="100"/>
                            </p:stCondLst>
                            <p:childTnLst>
                              <p:par>
                                <p:cTn id="32" presetID="1" presetClass="entr" presetSubtype="0" fill="hold" nodeType="afterEffect">
                                  <p:stCondLst>
                                    <p:cond delay="100"/>
                                  </p:stCondLst>
                                  <p:childTnLst>
                                    <p:set>
                                      <p:cBhvr>
                                        <p:cTn id="33" dur="1" fill="hold">
                                          <p:stCondLst>
                                            <p:cond delay="0"/>
                                          </p:stCondLst>
                                        </p:cTn>
                                        <p:tgtEl>
                                          <p:spTgt spid="59"/>
                                        </p:tgtEl>
                                        <p:attrNameLst>
                                          <p:attrName>style.visibility</p:attrName>
                                        </p:attrNameLst>
                                      </p:cBhvr>
                                      <p:to>
                                        <p:strVal val="visible"/>
                                      </p:to>
                                    </p:set>
                                  </p:childTnLst>
                                </p:cTn>
                              </p:par>
                            </p:childTnLst>
                          </p:cTn>
                        </p:par>
                        <p:par>
                          <p:cTn id="34" fill="hold">
                            <p:stCondLst>
                              <p:cond delay="200"/>
                            </p:stCondLst>
                            <p:childTnLst>
                              <p:par>
                                <p:cTn id="35" presetID="1" presetClass="entr" presetSubtype="0" fill="hold" nodeType="afterEffect">
                                  <p:stCondLst>
                                    <p:cond delay="100"/>
                                  </p:stCondLst>
                                  <p:childTnLst>
                                    <p:set>
                                      <p:cBhvr>
                                        <p:cTn id="36" dur="1" fill="hold">
                                          <p:stCondLst>
                                            <p:cond delay="0"/>
                                          </p:stCondLst>
                                        </p:cTn>
                                        <p:tgtEl>
                                          <p:spTgt spid="60"/>
                                        </p:tgtEl>
                                        <p:attrNameLst>
                                          <p:attrName>style.visibility</p:attrName>
                                        </p:attrNameLst>
                                      </p:cBhvr>
                                      <p:to>
                                        <p:strVal val="visible"/>
                                      </p:to>
                                    </p:set>
                                  </p:childTnLst>
                                </p:cTn>
                              </p:par>
                            </p:childTnLst>
                          </p:cTn>
                        </p:par>
                        <p:par>
                          <p:cTn id="37" fill="hold">
                            <p:stCondLst>
                              <p:cond delay="300"/>
                            </p:stCondLst>
                            <p:childTnLst>
                              <p:par>
                                <p:cTn id="38" presetID="1" presetClass="entr" presetSubtype="0" fill="hold" nodeType="afterEffect">
                                  <p:stCondLst>
                                    <p:cond delay="100"/>
                                  </p:stCondLst>
                                  <p:childTnLst>
                                    <p:set>
                                      <p:cBhvr>
                                        <p:cTn id="39" dur="1" fill="hold">
                                          <p:stCondLst>
                                            <p:cond delay="0"/>
                                          </p:stCondLst>
                                        </p:cTn>
                                        <p:tgtEl>
                                          <p:spTgt spid="61"/>
                                        </p:tgtEl>
                                        <p:attrNameLst>
                                          <p:attrName>style.visibility</p:attrName>
                                        </p:attrNameLst>
                                      </p:cBhvr>
                                      <p:to>
                                        <p:strVal val="visible"/>
                                      </p:to>
                                    </p:set>
                                  </p:childTnLst>
                                </p:cTn>
                              </p:par>
                            </p:childTnLst>
                          </p:cTn>
                        </p:par>
                        <p:par>
                          <p:cTn id="40" fill="hold">
                            <p:stCondLst>
                              <p:cond delay="400"/>
                            </p:stCondLst>
                            <p:childTnLst>
                              <p:par>
                                <p:cTn id="41" presetID="1" presetClass="entr" presetSubtype="0" fill="hold" nodeType="afterEffect">
                                  <p:stCondLst>
                                    <p:cond delay="100"/>
                                  </p:stCondLst>
                                  <p:childTnLst>
                                    <p:set>
                                      <p:cBhvr>
                                        <p:cTn id="42" dur="1" fill="hold">
                                          <p:stCondLst>
                                            <p:cond delay="0"/>
                                          </p:stCondLst>
                                        </p:cTn>
                                        <p:tgtEl>
                                          <p:spTgt spid="62"/>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nodeType="afterEffect">
                                  <p:stCondLst>
                                    <p:cond delay="100"/>
                                  </p:stCondLst>
                                  <p:childTnLst>
                                    <p:set>
                                      <p:cBhvr>
                                        <p:cTn id="45" dur="1" fill="hold">
                                          <p:stCondLst>
                                            <p:cond delay="0"/>
                                          </p:stCondLst>
                                        </p:cTn>
                                        <p:tgtEl>
                                          <p:spTgt spid="63"/>
                                        </p:tgtEl>
                                        <p:attrNameLst>
                                          <p:attrName>style.visibility</p:attrName>
                                        </p:attrNameLst>
                                      </p:cBhvr>
                                      <p:to>
                                        <p:strVal val="visible"/>
                                      </p:to>
                                    </p:set>
                                  </p:childTnLst>
                                </p:cTn>
                              </p:par>
                            </p:childTnLst>
                          </p:cTn>
                        </p:par>
                        <p:par>
                          <p:cTn id="46" fill="hold">
                            <p:stCondLst>
                              <p:cond delay="600"/>
                            </p:stCondLst>
                            <p:childTnLst>
                              <p:par>
                                <p:cTn id="47" presetID="1" presetClass="entr" presetSubtype="0" fill="hold" nodeType="afterEffect">
                                  <p:stCondLst>
                                    <p:cond delay="100"/>
                                  </p:stCondLst>
                                  <p:childTnLst>
                                    <p:set>
                                      <p:cBhvr>
                                        <p:cTn id="48" dur="1" fill="hold">
                                          <p:stCondLst>
                                            <p:cond delay="0"/>
                                          </p:stCondLst>
                                        </p:cTn>
                                        <p:tgtEl>
                                          <p:spTgt spid="64"/>
                                        </p:tgtEl>
                                        <p:attrNameLst>
                                          <p:attrName>style.visibility</p:attrName>
                                        </p:attrNameLst>
                                      </p:cBhvr>
                                      <p:to>
                                        <p:strVal val="visible"/>
                                      </p:to>
                                    </p:set>
                                  </p:childTnLst>
                                </p:cTn>
                              </p:par>
                            </p:childTnLst>
                          </p:cTn>
                        </p:par>
                        <p:par>
                          <p:cTn id="49" fill="hold">
                            <p:stCondLst>
                              <p:cond delay="700"/>
                            </p:stCondLst>
                            <p:childTnLst>
                              <p:par>
                                <p:cTn id="50" presetID="1" presetClass="entr" presetSubtype="0" fill="hold" nodeType="afterEffect">
                                  <p:stCondLst>
                                    <p:cond delay="100"/>
                                  </p:stCondLst>
                                  <p:childTnLst>
                                    <p:set>
                                      <p:cBhvr>
                                        <p:cTn id="51" dur="1" fill="hold">
                                          <p:stCondLst>
                                            <p:cond delay="0"/>
                                          </p:stCondLst>
                                        </p:cTn>
                                        <p:tgtEl>
                                          <p:spTgt spid="65"/>
                                        </p:tgtEl>
                                        <p:attrNameLst>
                                          <p:attrName>style.visibility</p:attrName>
                                        </p:attrNameLst>
                                      </p:cBhvr>
                                      <p:to>
                                        <p:strVal val="visible"/>
                                      </p:to>
                                    </p:set>
                                  </p:childTnLst>
                                </p:cTn>
                              </p:par>
                            </p:childTnLst>
                          </p:cTn>
                        </p:par>
                        <p:par>
                          <p:cTn id="52" fill="hold">
                            <p:stCondLst>
                              <p:cond delay="800"/>
                            </p:stCondLst>
                            <p:childTnLst>
                              <p:par>
                                <p:cTn id="53" presetID="1" presetClass="entr" presetSubtype="0" fill="hold" nodeType="afterEffect">
                                  <p:stCondLst>
                                    <p:cond delay="100"/>
                                  </p:stCondLst>
                                  <p:childTnLst>
                                    <p:set>
                                      <p:cBhvr>
                                        <p:cTn id="54" dur="1" fill="hold">
                                          <p:stCondLst>
                                            <p:cond delay="0"/>
                                          </p:stCondLst>
                                        </p:cTn>
                                        <p:tgtEl>
                                          <p:spTgt spid="66"/>
                                        </p:tgtEl>
                                        <p:attrNameLst>
                                          <p:attrName>style.visibility</p:attrName>
                                        </p:attrNameLst>
                                      </p:cBhvr>
                                      <p:to>
                                        <p:strVal val="visible"/>
                                      </p:to>
                                    </p:set>
                                  </p:childTnLst>
                                </p:cTn>
                              </p:par>
                            </p:childTnLst>
                          </p:cTn>
                        </p:par>
                        <p:par>
                          <p:cTn id="55" fill="hold">
                            <p:stCondLst>
                              <p:cond delay="900"/>
                            </p:stCondLst>
                            <p:childTnLst>
                              <p:par>
                                <p:cTn id="56" presetID="1" presetClass="entr" presetSubtype="0" fill="hold" nodeType="afterEffect">
                                  <p:stCondLst>
                                    <p:cond delay="100"/>
                                  </p:stCondLst>
                                  <p:childTnLst>
                                    <p:set>
                                      <p:cBhvr>
                                        <p:cTn id="57" dur="1" fill="hold">
                                          <p:stCondLst>
                                            <p:cond delay="0"/>
                                          </p:stCondLst>
                                        </p:cTn>
                                        <p:tgtEl>
                                          <p:spTgt spid="67"/>
                                        </p:tgtEl>
                                        <p:attrNameLst>
                                          <p:attrName>style.visibility</p:attrName>
                                        </p:attrNameLst>
                                      </p:cBhvr>
                                      <p:to>
                                        <p:strVal val="visible"/>
                                      </p:to>
                                    </p:set>
                                  </p:childTnLst>
                                </p:cTn>
                              </p:par>
                            </p:childTnLst>
                          </p:cTn>
                        </p:par>
                        <p:par>
                          <p:cTn id="58" fill="hold">
                            <p:stCondLst>
                              <p:cond delay="1000"/>
                            </p:stCondLst>
                            <p:childTnLst>
                              <p:par>
                                <p:cTn id="59" presetID="1" presetClass="entr" presetSubtype="0" fill="hold" nodeType="afterEffect">
                                  <p:stCondLst>
                                    <p:cond delay="100"/>
                                  </p:stCondLst>
                                  <p:childTnLst>
                                    <p:set>
                                      <p:cBhvr>
                                        <p:cTn id="60" dur="1" fill="hold">
                                          <p:stCondLst>
                                            <p:cond delay="0"/>
                                          </p:stCondLst>
                                        </p:cTn>
                                        <p:tgtEl>
                                          <p:spTgt spid="68"/>
                                        </p:tgtEl>
                                        <p:attrNameLst>
                                          <p:attrName>style.visibility</p:attrName>
                                        </p:attrNameLst>
                                      </p:cBhvr>
                                      <p:to>
                                        <p:strVal val="visible"/>
                                      </p:to>
                                    </p:set>
                                  </p:childTnLst>
                                </p:cTn>
                              </p:par>
                            </p:childTnLst>
                          </p:cTn>
                        </p:par>
                        <p:par>
                          <p:cTn id="61" fill="hold">
                            <p:stCondLst>
                              <p:cond delay="1100"/>
                            </p:stCondLst>
                            <p:childTnLst>
                              <p:par>
                                <p:cTn id="62" presetID="1" presetClass="entr" presetSubtype="0" fill="hold" nodeType="afterEffect">
                                  <p:stCondLst>
                                    <p:cond delay="100"/>
                                  </p:stCondLst>
                                  <p:childTnLst>
                                    <p:set>
                                      <p:cBhvr>
                                        <p:cTn id="63" dur="1" fill="hold">
                                          <p:stCondLst>
                                            <p:cond delay="0"/>
                                          </p:stCondLst>
                                        </p:cTn>
                                        <p:tgtEl>
                                          <p:spTgt spid="69"/>
                                        </p:tgtEl>
                                        <p:attrNameLst>
                                          <p:attrName>style.visibility</p:attrName>
                                        </p:attrNameLst>
                                      </p:cBhvr>
                                      <p:to>
                                        <p:strVal val="visible"/>
                                      </p:to>
                                    </p:set>
                                  </p:childTnLst>
                                </p:cTn>
                              </p:par>
                            </p:childTnLst>
                          </p:cTn>
                        </p:par>
                        <p:par>
                          <p:cTn id="64" fill="hold">
                            <p:stCondLst>
                              <p:cond delay="1200"/>
                            </p:stCondLst>
                            <p:childTnLst>
                              <p:par>
                                <p:cTn id="65" presetID="1" presetClass="entr" presetSubtype="0" fill="hold" nodeType="afterEffect">
                                  <p:stCondLst>
                                    <p:cond delay="100"/>
                                  </p:stCondLst>
                                  <p:childTnLst>
                                    <p:set>
                                      <p:cBhvr>
                                        <p:cTn id="66" dur="1" fill="hold">
                                          <p:stCondLst>
                                            <p:cond delay="0"/>
                                          </p:stCondLst>
                                        </p:cTn>
                                        <p:tgtEl>
                                          <p:spTgt spid="70"/>
                                        </p:tgtEl>
                                        <p:attrNameLst>
                                          <p:attrName>style.visibility</p:attrName>
                                        </p:attrNameLst>
                                      </p:cBhvr>
                                      <p:to>
                                        <p:strVal val="visible"/>
                                      </p:to>
                                    </p:set>
                                  </p:childTnLst>
                                </p:cTn>
                              </p:par>
                            </p:childTnLst>
                          </p:cTn>
                        </p:par>
                        <p:par>
                          <p:cTn id="67" fill="hold">
                            <p:stCondLst>
                              <p:cond delay="1300"/>
                            </p:stCondLst>
                            <p:childTnLst>
                              <p:par>
                                <p:cTn id="68" presetID="1" presetClass="entr" presetSubtype="0" fill="hold" nodeType="afterEffect">
                                  <p:stCondLst>
                                    <p:cond delay="100"/>
                                  </p:stCondLst>
                                  <p:childTnLst>
                                    <p:set>
                                      <p:cBhvr>
                                        <p:cTn id="69" dur="1" fill="hold">
                                          <p:stCondLst>
                                            <p:cond delay="0"/>
                                          </p:stCondLst>
                                        </p:cTn>
                                        <p:tgtEl>
                                          <p:spTgt spid="71"/>
                                        </p:tgtEl>
                                        <p:attrNameLst>
                                          <p:attrName>style.visibility</p:attrName>
                                        </p:attrNameLst>
                                      </p:cBhvr>
                                      <p:to>
                                        <p:strVal val="visible"/>
                                      </p:to>
                                    </p:set>
                                  </p:childTnLst>
                                </p:cTn>
                              </p:par>
                            </p:childTnLst>
                          </p:cTn>
                        </p:par>
                        <p:par>
                          <p:cTn id="70" fill="hold">
                            <p:stCondLst>
                              <p:cond delay="1400"/>
                            </p:stCondLst>
                            <p:childTnLst>
                              <p:par>
                                <p:cTn id="71" presetID="1" presetClass="entr" presetSubtype="0" fill="hold" nodeType="afterEffect">
                                  <p:stCondLst>
                                    <p:cond delay="100"/>
                                  </p:stCondLst>
                                  <p:childTnLst>
                                    <p:set>
                                      <p:cBhvr>
                                        <p:cTn id="72" dur="1" fill="hold">
                                          <p:stCondLst>
                                            <p:cond delay="0"/>
                                          </p:stCondLst>
                                        </p:cTn>
                                        <p:tgtEl>
                                          <p:spTgt spid="72"/>
                                        </p:tgtEl>
                                        <p:attrNameLst>
                                          <p:attrName>style.visibility</p:attrName>
                                        </p:attrNameLst>
                                      </p:cBhvr>
                                      <p:to>
                                        <p:strVal val="visible"/>
                                      </p:to>
                                    </p:set>
                                  </p:childTnLst>
                                </p:cTn>
                              </p:par>
                            </p:childTnLst>
                          </p:cTn>
                        </p:par>
                        <p:par>
                          <p:cTn id="73" fill="hold">
                            <p:stCondLst>
                              <p:cond delay="1500"/>
                            </p:stCondLst>
                            <p:childTnLst>
                              <p:par>
                                <p:cTn id="74" presetID="1" presetClass="entr" presetSubtype="0" fill="hold" nodeType="afterEffect">
                                  <p:stCondLst>
                                    <p:cond delay="100"/>
                                  </p:stCondLst>
                                  <p:childTnLst>
                                    <p:set>
                                      <p:cBhvr>
                                        <p:cTn id="75" dur="1" fill="hold">
                                          <p:stCondLst>
                                            <p:cond delay="0"/>
                                          </p:stCondLst>
                                        </p:cTn>
                                        <p:tgtEl>
                                          <p:spTgt spid="73"/>
                                        </p:tgtEl>
                                        <p:attrNameLst>
                                          <p:attrName>style.visibility</p:attrName>
                                        </p:attrNameLst>
                                      </p:cBhvr>
                                      <p:to>
                                        <p:strVal val="visible"/>
                                      </p:to>
                                    </p:set>
                                  </p:childTnLst>
                                </p:cTn>
                              </p:par>
                            </p:childTnLst>
                          </p:cTn>
                        </p:par>
                        <p:par>
                          <p:cTn id="76" fill="hold">
                            <p:stCondLst>
                              <p:cond delay="1600"/>
                            </p:stCondLst>
                            <p:childTnLst>
                              <p:par>
                                <p:cTn id="77" presetID="1" presetClass="entr" presetSubtype="0" fill="hold" nodeType="afterEffect">
                                  <p:stCondLst>
                                    <p:cond delay="100"/>
                                  </p:stCondLst>
                                  <p:childTnLst>
                                    <p:set>
                                      <p:cBhvr>
                                        <p:cTn id="78" dur="1" fill="hold">
                                          <p:stCondLst>
                                            <p:cond delay="0"/>
                                          </p:stCondLst>
                                        </p:cTn>
                                        <p:tgtEl>
                                          <p:spTgt spid="74"/>
                                        </p:tgtEl>
                                        <p:attrNameLst>
                                          <p:attrName>style.visibility</p:attrName>
                                        </p:attrNameLst>
                                      </p:cBhvr>
                                      <p:to>
                                        <p:strVal val="visible"/>
                                      </p:to>
                                    </p:set>
                                  </p:childTnLst>
                                </p:cTn>
                              </p:par>
                            </p:childTnLst>
                          </p:cTn>
                        </p:par>
                        <p:par>
                          <p:cTn id="79" fill="hold">
                            <p:stCondLst>
                              <p:cond delay="1700"/>
                            </p:stCondLst>
                            <p:childTnLst>
                              <p:par>
                                <p:cTn id="80" presetID="1" presetClass="entr" presetSubtype="0" fill="hold" nodeType="afterEffect">
                                  <p:stCondLst>
                                    <p:cond delay="100"/>
                                  </p:stCondLst>
                                  <p:childTnLst>
                                    <p:set>
                                      <p:cBhvr>
                                        <p:cTn id="81" dur="1" fill="hold">
                                          <p:stCondLst>
                                            <p:cond delay="0"/>
                                          </p:stCondLst>
                                        </p:cTn>
                                        <p:tgtEl>
                                          <p:spTgt spid="75"/>
                                        </p:tgtEl>
                                        <p:attrNameLst>
                                          <p:attrName>style.visibility</p:attrName>
                                        </p:attrNameLst>
                                      </p:cBhvr>
                                      <p:to>
                                        <p:strVal val="visible"/>
                                      </p:to>
                                    </p:set>
                                  </p:childTnLst>
                                </p:cTn>
                              </p:par>
                            </p:childTnLst>
                          </p:cTn>
                        </p:par>
                        <p:par>
                          <p:cTn id="82" fill="hold">
                            <p:stCondLst>
                              <p:cond delay="1800"/>
                            </p:stCondLst>
                            <p:childTnLst>
                              <p:par>
                                <p:cTn id="83" presetID="1" presetClass="entr" presetSubtype="0" fill="hold" nodeType="afterEffect">
                                  <p:stCondLst>
                                    <p:cond delay="100"/>
                                  </p:stCondLst>
                                  <p:childTnLst>
                                    <p:set>
                                      <p:cBhvr>
                                        <p:cTn id="84" dur="1" fill="hold">
                                          <p:stCondLst>
                                            <p:cond delay="0"/>
                                          </p:stCondLst>
                                        </p:cTn>
                                        <p:tgtEl>
                                          <p:spTgt spid="76"/>
                                        </p:tgtEl>
                                        <p:attrNameLst>
                                          <p:attrName>style.visibility</p:attrName>
                                        </p:attrNameLst>
                                      </p:cBhvr>
                                      <p:to>
                                        <p:strVal val="visible"/>
                                      </p:to>
                                    </p:set>
                                  </p:childTnLst>
                                </p:cTn>
                              </p:par>
                            </p:childTnLst>
                          </p:cTn>
                        </p:par>
                        <p:par>
                          <p:cTn id="85" fill="hold">
                            <p:stCondLst>
                              <p:cond delay="1900"/>
                            </p:stCondLst>
                            <p:childTnLst>
                              <p:par>
                                <p:cTn id="86" presetID="1" presetClass="entr" presetSubtype="0" fill="hold" nodeType="afterEffect">
                                  <p:stCondLst>
                                    <p:cond delay="100"/>
                                  </p:stCondLst>
                                  <p:childTnLst>
                                    <p:set>
                                      <p:cBhvr>
                                        <p:cTn id="87" dur="1" fill="hold">
                                          <p:stCondLst>
                                            <p:cond delay="0"/>
                                          </p:stCondLst>
                                        </p:cTn>
                                        <p:tgtEl>
                                          <p:spTgt spid="77"/>
                                        </p:tgtEl>
                                        <p:attrNameLst>
                                          <p:attrName>style.visibility</p:attrName>
                                        </p:attrNameLst>
                                      </p:cBhvr>
                                      <p:to>
                                        <p:strVal val="visible"/>
                                      </p:to>
                                    </p:set>
                                  </p:childTnLst>
                                </p:cTn>
                              </p:par>
                            </p:childTnLst>
                          </p:cTn>
                        </p:par>
                        <p:par>
                          <p:cTn id="88" fill="hold">
                            <p:stCondLst>
                              <p:cond delay="2000"/>
                            </p:stCondLst>
                            <p:childTnLst>
                              <p:par>
                                <p:cTn id="89" presetID="1" presetClass="entr" presetSubtype="0" fill="hold" nodeType="afterEffect">
                                  <p:stCondLst>
                                    <p:cond delay="100"/>
                                  </p:stCondLst>
                                  <p:childTnLst>
                                    <p:set>
                                      <p:cBhvr>
                                        <p:cTn id="90" dur="1" fill="hold">
                                          <p:stCondLst>
                                            <p:cond delay="0"/>
                                          </p:stCondLst>
                                        </p:cTn>
                                        <p:tgtEl>
                                          <p:spTgt spid="78"/>
                                        </p:tgtEl>
                                        <p:attrNameLst>
                                          <p:attrName>style.visibility</p:attrName>
                                        </p:attrNameLst>
                                      </p:cBhvr>
                                      <p:to>
                                        <p:strVal val="visible"/>
                                      </p:to>
                                    </p:set>
                                  </p:childTnLst>
                                </p:cTn>
                              </p:par>
                            </p:childTnLst>
                          </p:cTn>
                        </p:par>
                        <p:par>
                          <p:cTn id="91" fill="hold">
                            <p:stCondLst>
                              <p:cond delay="2100"/>
                            </p:stCondLst>
                            <p:childTnLst>
                              <p:par>
                                <p:cTn id="92" presetID="1" presetClass="entr" presetSubtype="0" fill="hold" nodeType="afterEffect">
                                  <p:stCondLst>
                                    <p:cond delay="100"/>
                                  </p:stCondLst>
                                  <p:childTnLst>
                                    <p:set>
                                      <p:cBhvr>
                                        <p:cTn id="93" dur="1" fill="hold">
                                          <p:stCondLst>
                                            <p:cond delay="0"/>
                                          </p:stCondLst>
                                        </p:cTn>
                                        <p:tgtEl>
                                          <p:spTgt spid="79"/>
                                        </p:tgtEl>
                                        <p:attrNameLst>
                                          <p:attrName>style.visibility</p:attrName>
                                        </p:attrNameLst>
                                      </p:cBhvr>
                                      <p:to>
                                        <p:strVal val="visible"/>
                                      </p:to>
                                    </p:set>
                                  </p:childTnLst>
                                </p:cTn>
                              </p:par>
                            </p:childTnLst>
                          </p:cTn>
                        </p:par>
                        <p:par>
                          <p:cTn id="94" fill="hold">
                            <p:stCondLst>
                              <p:cond delay="2200"/>
                            </p:stCondLst>
                            <p:childTnLst>
                              <p:par>
                                <p:cTn id="95" presetID="1" presetClass="entr" presetSubtype="0" fill="hold" nodeType="afterEffect">
                                  <p:stCondLst>
                                    <p:cond delay="100"/>
                                  </p:stCondLst>
                                  <p:childTnLst>
                                    <p:set>
                                      <p:cBhvr>
                                        <p:cTn id="96" dur="1" fill="hold">
                                          <p:stCondLst>
                                            <p:cond delay="0"/>
                                          </p:stCondLst>
                                        </p:cTn>
                                        <p:tgtEl>
                                          <p:spTgt spid="80"/>
                                        </p:tgtEl>
                                        <p:attrNameLst>
                                          <p:attrName>style.visibility</p:attrName>
                                        </p:attrNameLst>
                                      </p:cBhvr>
                                      <p:to>
                                        <p:strVal val="visible"/>
                                      </p:to>
                                    </p:set>
                                  </p:childTnLst>
                                </p:cTn>
                              </p:par>
                            </p:childTnLst>
                          </p:cTn>
                        </p:par>
                        <p:par>
                          <p:cTn id="97" fill="hold">
                            <p:stCondLst>
                              <p:cond delay="2300"/>
                            </p:stCondLst>
                            <p:childTnLst>
                              <p:par>
                                <p:cTn id="98" presetID="1" presetClass="entr" presetSubtype="0" fill="hold" nodeType="afterEffect">
                                  <p:stCondLst>
                                    <p:cond delay="100"/>
                                  </p:stCondLst>
                                  <p:childTnLst>
                                    <p:set>
                                      <p:cBhvr>
                                        <p:cTn id="99" dur="1" fill="hold">
                                          <p:stCondLst>
                                            <p:cond delay="0"/>
                                          </p:stCondLst>
                                        </p:cTn>
                                        <p:tgtEl>
                                          <p:spTgt spid="81"/>
                                        </p:tgtEl>
                                        <p:attrNameLst>
                                          <p:attrName>style.visibility</p:attrName>
                                        </p:attrNameLst>
                                      </p:cBhvr>
                                      <p:to>
                                        <p:strVal val="visible"/>
                                      </p:to>
                                    </p:set>
                                  </p:childTnLst>
                                </p:cTn>
                              </p:par>
                            </p:childTnLst>
                          </p:cTn>
                        </p:par>
                        <p:par>
                          <p:cTn id="100" fill="hold">
                            <p:stCondLst>
                              <p:cond delay="2400"/>
                            </p:stCondLst>
                            <p:childTnLst>
                              <p:par>
                                <p:cTn id="101" presetID="1" presetClass="entr" presetSubtype="0" fill="hold" nodeType="afterEffect">
                                  <p:stCondLst>
                                    <p:cond delay="100"/>
                                  </p:stCondLst>
                                  <p:childTnLst>
                                    <p:set>
                                      <p:cBhvr>
                                        <p:cTn id="10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83" grpId="0"/>
      <p:bldP spid="8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C9A428-E1F6-47E4-839D-08C6A80B4297}"/>
              </a:ext>
            </a:extLst>
          </p:cNvPr>
          <p:cNvSpPr>
            <a:spLocks noGrp="1"/>
          </p:cNvSpPr>
          <p:nvPr>
            <p:ph type="title"/>
          </p:nvPr>
        </p:nvSpPr>
        <p:spPr>
          <a:xfrm>
            <a:off x="899592" y="764704"/>
            <a:ext cx="7543800" cy="1584176"/>
          </a:xfrm>
        </p:spPr>
        <p:txBody>
          <a:bodyPr>
            <a:normAutofit fontScale="90000"/>
          </a:bodyPr>
          <a:lstStyle/>
          <a:p>
            <a:pPr fontAlgn="base"/>
            <a:r>
              <a:rPr lang="it-IT" sz="2200" b="1" dirty="0">
                <a:solidFill>
                  <a:schemeClr val="tx1"/>
                </a:solidFill>
              </a:rPr>
              <a:t>Passo 1</a:t>
            </a:r>
            <a:br>
              <a:rPr lang="it-IT" sz="2200" b="1" dirty="0">
                <a:solidFill>
                  <a:schemeClr val="tx1"/>
                </a:solidFill>
              </a:rPr>
            </a:br>
            <a:r>
              <a:rPr lang="it-IT" sz="2200" dirty="0">
                <a:solidFill>
                  <a:schemeClr val="tx1"/>
                </a:solidFill>
              </a:rPr>
              <a:t>Accedere al sito</a:t>
            </a:r>
            <a:r>
              <a:rPr lang="it-IT" sz="2200" dirty="0">
                <a:solidFill>
                  <a:schemeClr val="tx1"/>
                </a:solidFill>
                <a:hlinkClick r:id="rId2">
                  <a:extLst>
                    <a:ext uri="{A12FA001-AC4F-418D-AE19-62706E023703}">
                      <ahyp:hlinkClr xmlns:ahyp="http://schemas.microsoft.com/office/drawing/2018/hyperlinkcolor" val="tx"/>
                    </a:ext>
                  </a:extLst>
                </a:hlinkClick>
              </a:rPr>
              <a:t> Fatture e Corrispettivi</a:t>
            </a:r>
            <a:r>
              <a:rPr lang="it-IT" sz="2200" dirty="0">
                <a:solidFill>
                  <a:schemeClr val="tx1"/>
                </a:solidFill>
              </a:rPr>
              <a:t> dell’Agenzia delle Entrate e selezionare il link in basso a sinistra “Registrazione dell’indirizzo telematico dove ricevere tutte le fatture elettroniche”</a:t>
            </a:r>
            <a:br>
              <a:rPr lang="it-IT" dirty="0">
                <a:solidFill>
                  <a:schemeClr val="tx1"/>
                </a:solidFill>
              </a:rPr>
            </a:br>
            <a:endParaRPr lang="it-IT" dirty="0">
              <a:solidFill>
                <a:schemeClr val="tx1"/>
              </a:solidFill>
            </a:endParaRPr>
          </a:p>
        </p:txBody>
      </p:sp>
      <p:pic>
        <p:nvPicPr>
          <p:cNvPr id="5" name="Segnaposto contenuto 4">
            <a:extLst>
              <a:ext uri="{FF2B5EF4-FFF2-40B4-BE49-F238E27FC236}">
                <a16:creationId xmlns:a16="http://schemas.microsoft.com/office/drawing/2014/main" id="{0353AC60-A805-4928-A890-C2BCF0841C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1772816"/>
            <a:ext cx="5256584" cy="4619212"/>
          </a:xfrm>
        </p:spPr>
      </p:pic>
    </p:spTree>
    <p:extLst>
      <p:ext uri="{BB962C8B-B14F-4D97-AF65-F5344CB8AC3E}">
        <p14:creationId xmlns:p14="http://schemas.microsoft.com/office/powerpoint/2010/main" val="652855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A520F58-AE9F-4074-9BB7-A1CF7B4F6F5D}"/>
              </a:ext>
            </a:extLst>
          </p:cNvPr>
          <p:cNvSpPr/>
          <p:nvPr/>
        </p:nvSpPr>
        <p:spPr>
          <a:xfrm>
            <a:off x="755576" y="404664"/>
            <a:ext cx="7488832" cy="1015663"/>
          </a:xfrm>
          <a:prstGeom prst="rect">
            <a:avLst/>
          </a:prstGeom>
        </p:spPr>
        <p:txBody>
          <a:bodyPr wrap="square">
            <a:spAutoFit/>
          </a:bodyPr>
          <a:lstStyle/>
          <a:p>
            <a:pPr fontAlgn="base"/>
            <a:r>
              <a:rPr lang="it-IT" sz="2000" b="1" dirty="0">
                <a:solidFill>
                  <a:srgbClr val="222222"/>
                </a:solidFill>
                <a:latin typeface="&amp;quot"/>
              </a:rPr>
              <a:t>Passo 2</a:t>
            </a:r>
          </a:p>
          <a:p>
            <a:pPr fontAlgn="base"/>
            <a:r>
              <a:rPr lang="it-IT" sz="2000" dirty="0">
                <a:solidFill>
                  <a:srgbClr val="666666"/>
                </a:solidFill>
                <a:latin typeface="&amp;quot"/>
              </a:rPr>
              <a:t>Selezionare l’opzione “Codice Destinatario” e nella casella di testo indicare in codice DocEasy: J6URRTW</a:t>
            </a:r>
            <a:endParaRPr lang="it-IT" sz="2000" b="0" i="0" dirty="0">
              <a:solidFill>
                <a:srgbClr val="666666"/>
              </a:solidFill>
              <a:effectLst/>
              <a:latin typeface="&amp;quot"/>
            </a:endParaRPr>
          </a:p>
        </p:txBody>
      </p:sp>
      <p:pic>
        <p:nvPicPr>
          <p:cNvPr id="4" name="Immagine 3">
            <a:extLst>
              <a:ext uri="{FF2B5EF4-FFF2-40B4-BE49-F238E27FC236}">
                <a16:creationId xmlns:a16="http://schemas.microsoft.com/office/drawing/2014/main" id="{375598B2-C43D-49EA-B4C0-4B990A31E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484785"/>
            <a:ext cx="5184576" cy="4896544"/>
          </a:xfrm>
          <a:prstGeom prst="rect">
            <a:avLst/>
          </a:prstGeom>
        </p:spPr>
      </p:pic>
    </p:spTree>
    <p:extLst>
      <p:ext uri="{BB962C8B-B14F-4D97-AF65-F5344CB8AC3E}">
        <p14:creationId xmlns:p14="http://schemas.microsoft.com/office/powerpoint/2010/main" val="105984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CAA1BAF-1088-44B9-9C44-88AA7BB1B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7" y="1412776"/>
            <a:ext cx="9144000" cy="5175682"/>
          </a:xfrm>
          <a:prstGeom prst="rect">
            <a:avLst/>
          </a:prstGeom>
        </p:spPr>
      </p:pic>
      <p:sp>
        <p:nvSpPr>
          <p:cNvPr id="4" name="Rettangolo 3">
            <a:extLst>
              <a:ext uri="{FF2B5EF4-FFF2-40B4-BE49-F238E27FC236}">
                <a16:creationId xmlns:a16="http://schemas.microsoft.com/office/drawing/2014/main" id="{95D39EF7-43C4-4F8C-AA6D-B26C2BD1D92B}"/>
              </a:ext>
            </a:extLst>
          </p:cNvPr>
          <p:cNvSpPr/>
          <p:nvPr/>
        </p:nvSpPr>
        <p:spPr>
          <a:xfrm>
            <a:off x="539552" y="548680"/>
            <a:ext cx="7992888" cy="707886"/>
          </a:xfrm>
          <a:prstGeom prst="rect">
            <a:avLst/>
          </a:prstGeom>
        </p:spPr>
        <p:txBody>
          <a:bodyPr wrap="square">
            <a:spAutoFit/>
          </a:bodyPr>
          <a:lstStyle/>
          <a:p>
            <a:r>
              <a:rPr lang="it-IT" sz="2000" dirty="0">
                <a:latin typeface="Open Sans"/>
              </a:rPr>
              <a:t>Accettare le condizioni per attivare il servizio di ricezione. Da questo momento le fatture passive saranno veicolate sull’HUB DocEasy</a:t>
            </a:r>
            <a:endParaRPr lang="it-IT" sz="2000" dirty="0"/>
          </a:p>
        </p:txBody>
      </p:sp>
      <p:sp>
        <p:nvSpPr>
          <p:cNvPr id="5" name="Rettangolo 4">
            <a:extLst>
              <a:ext uri="{FF2B5EF4-FFF2-40B4-BE49-F238E27FC236}">
                <a16:creationId xmlns:a16="http://schemas.microsoft.com/office/drawing/2014/main" id="{C9DE7517-E606-4DAD-ABDB-A8A01B9DDE8F}"/>
              </a:ext>
            </a:extLst>
          </p:cNvPr>
          <p:cNvSpPr/>
          <p:nvPr/>
        </p:nvSpPr>
        <p:spPr>
          <a:xfrm>
            <a:off x="395536" y="188640"/>
            <a:ext cx="983603" cy="369332"/>
          </a:xfrm>
          <a:prstGeom prst="rect">
            <a:avLst/>
          </a:prstGeom>
        </p:spPr>
        <p:txBody>
          <a:bodyPr wrap="none">
            <a:spAutoFit/>
          </a:bodyPr>
          <a:lstStyle/>
          <a:p>
            <a:r>
              <a:rPr lang="it-IT" b="1" dirty="0">
                <a:solidFill>
                  <a:srgbClr val="222222"/>
                </a:solidFill>
                <a:latin typeface="Open Sans"/>
              </a:rPr>
              <a:t>Passo 3</a:t>
            </a:r>
            <a:endParaRPr lang="it-IT" dirty="0"/>
          </a:p>
        </p:txBody>
      </p:sp>
    </p:spTree>
    <p:extLst>
      <p:ext uri="{BB962C8B-B14F-4D97-AF65-F5344CB8AC3E}">
        <p14:creationId xmlns:p14="http://schemas.microsoft.com/office/powerpoint/2010/main" val="2869048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3FD1D05-70F9-6247-8889-B769803CDBF1}"/>
              </a:ext>
            </a:extLst>
          </p:cNvPr>
          <p:cNvSpPr>
            <a:spLocks noGrp="1"/>
          </p:cNvSpPr>
          <p:nvPr>
            <p:ph type="title"/>
          </p:nvPr>
        </p:nvSpPr>
        <p:spPr>
          <a:xfrm>
            <a:off x="539552" y="476672"/>
            <a:ext cx="7543800" cy="612617"/>
          </a:xfrm>
        </p:spPr>
        <p:txBody>
          <a:bodyPr>
            <a:noAutofit/>
          </a:bodyPr>
          <a:lstStyle/>
          <a:p>
            <a:r>
              <a:rPr lang="it-IT" sz="4200" dirty="0"/>
              <a:t>La ricezione della fattura</a:t>
            </a:r>
          </a:p>
        </p:txBody>
      </p:sp>
      <p:sp>
        <p:nvSpPr>
          <p:cNvPr id="38" name="Figura a mano libera 37">
            <a:extLst>
              <a:ext uri="{FF2B5EF4-FFF2-40B4-BE49-F238E27FC236}">
                <a16:creationId xmlns:a16="http://schemas.microsoft.com/office/drawing/2014/main" id="{3F4DA865-F152-5246-966D-9A4AF0212AD9}"/>
              </a:ext>
            </a:extLst>
          </p:cNvPr>
          <p:cNvSpPr/>
          <p:nvPr/>
        </p:nvSpPr>
        <p:spPr>
          <a:xfrm>
            <a:off x="251520" y="1772816"/>
            <a:ext cx="4242318" cy="671800"/>
          </a:xfrm>
          <a:custGeom>
            <a:avLst/>
            <a:gdLst>
              <a:gd name="connsiteX0" fmla="*/ 0 w 2628101"/>
              <a:gd name="connsiteY0" fmla="*/ 0 h 1012984"/>
              <a:gd name="connsiteX1" fmla="*/ 2628101 w 2628101"/>
              <a:gd name="connsiteY1" fmla="*/ 0 h 1012984"/>
              <a:gd name="connsiteX2" fmla="*/ 2628101 w 2628101"/>
              <a:gd name="connsiteY2" fmla="*/ 1012984 h 1012984"/>
              <a:gd name="connsiteX3" fmla="*/ 0 w 2628101"/>
              <a:gd name="connsiteY3" fmla="*/ 1012984 h 1012984"/>
              <a:gd name="connsiteX4" fmla="*/ 0 w 2628101"/>
              <a:gd name="connsiteY4" fmla="*/ 0 h 101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012984">
                <a:moveTo>
                  <a:pt x="0" y="0"/>
                </a:moveTo>
                <a:lnTo>
                  <a:pt x="2628101" y="0"/>
                </a:lnTo>
                <a:lnTo>
                  <a:pt x="2628101" y="1012984"/>
                </a:lnTo>
                <a:lnTo>
                  <a:pt x="0" y="1012984"/>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000" b="1" kern="1200" dirty="0"/>
              <a:t>PEC</a:t>
            </a:r>
          </a:p>
        </p:txBody>
      </p:sp>
      <p:sp>
        <p:nvSpPr>
          <p:cNvPr id="39" name="Figura a mano libera 38">
            <a:extLst>
              <a:ext uri="{FF2B5EF4-FFF2-40B4-BE49-F238E27FC236}">
                <a16:creationId xmlns:a16="http://schemas.microsoft.com/office/drawing/2014/main" id="{D765048C-369C-5644-97C3-F54973FA8544}"/>
              </a:ext>
            </a:extLst>
          </p:cNvPr>
          <p:cNvSpPr/>
          <p:nvPr/>
        </p:nvSpPr>
        <p:spPr>
          <a:xfrm>
            <a:off x="251520" y="2708920"/>
            <a:ext cx="4242318" cy="3436330"/>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lvl="1" indent="-285750" algn="l" defTabSz="889000">
              <a:spcBef>
                <a:spcPct val="0"/>
              </a:spcBef>
              <a:spcAft>
                <a:spcPts val="0"/>
              </a:spcAft>
              <a:buFont typeface="Wingdings" pitchFamily="2" charset="2"/>
              <a:buChar char="§"/>
            </a:pPr>
            <a:r>
              <a:rPr lang="it-IT" sz="1600" kern="1200" dirty="0"/>
              <a:t>Ricevo </a:t>
            </a:r>
            <a:r>
              <a:rPr lang="it-IT" sz="1600" kern="1200" dirty="0">
                <a:solidFill>
                  <a:schemeClr val="tx1"/>
                </a:solidFill>
              </a:rPr>
              <a:t>la fattura esclusivamente in XML</a:t>
            </a:r>
            <a:endParaRPr lang="it-IT" sz="1600" dirty="0">
              <a:solidFill>
                <a:schemeClr val="tx1"/>
              </a:solidFill>
            </a:endParaRPr>
          </a:p>
          <a:p>
            <a:pPr marL="0" lvl="1" algn="l" defTabSz="889000">
              <a:spcBef>
                <a:spcPct val="0"/>
              </a:spcBef>
              <a:spcAft>
                <a:spcPts val="0"/>
              </a:spcAft>
            </a:pPr>
            <a:endParaRPr lang="it-IT" sz="1600" dirty="0">
              <a:solidFill>
                <a:schemeClr val="tx1"/>
              </a:solidFill>
            </a:endParaRPr>
          </a:p>
          <a:p>
            <a:pPr marL="285750" lvl="1" indent="-285750" algn="l" defTabSz="889000">
              <a:spcBef>
                <a:spcPct val="0"/>
              </a:spcBef>
              <a:spcAft>
                <a:spcPts val="0"/>
              </a:spcAft>
              <a:buFont typeface="Wingdings" pitchFamily="2" charset="2"/>
              <a:buChar char="§"/>
            </a:pPr>
            <a:r>
              <a:rPr lang="it-IT" sz="1600" dirty="0">
                <a:solidFill>
                  <a:schemeClr val="tx1"/>
                </a:solidFill>
              </a:rPr>
              <a:t>Posso ricevere fatture al massimo di 30 MB</a:t>
            </a:r>
          </a:p>
          <a:p>
            <a:pPr marL="285750" lvl="1" indent="-285750" algn="l" defTabSz="889000">
              <a:spcBef>
                <a:spcPct val="0"/>
              </a:spcBef>
              <a:spcAft>
                <a:spcPts val="0"/>
              </a:spcAft>
              <a:buFont typeface="Wingdings" pitchFamily="2" charset="2"/>
              <a:buChar char="§"/>
            </a:pPr>
            <a:endParaRPr lang="it-IT" sz="1600" dirty="0">
              <a:solidFill>
                <a:schemeClr val="tx1"/>
              </a:solidFill>
            </a:endParaRPr>
          </a:p>
          <a:p>
            <a:pPr marL="285750" lvl="1" indent="-285750" algn="l" defTabSz="889000">
              <a:spcBef>
                <a:spcPct val="0"/>
              </a:spcBef>
              <a:spcAft>
                <a:spcPts val="0"/>
              </a:spcAft>
              <a:buFont typeface="Wingdings" pitchFamily="2" charset="2"/>
              <a:buChar char="§"/>
            </a:pPr>
            <a:r>
              <a:rPr lang="it-IT" sz="1600" dirty="0">
                <a:solidFill>
                  <a:schemeClr val="tx1"/>
                </a:solidFill>
              </a:rPr>
              <a:t>Devo caricare manualmente la fattura in Business o inviare la fattura al commercialista</a:t>
            </a:r>
          </a:p>
          <a:p>
            <a:pPr marL="285750" lvl="1" indent="-285750" algn="l" defTabSz="889000">
              <a:spcBef>
                <a:spcPct val="0"/>
              </a:spcBef>
              <a:spcAft>
                <a:spcPts val="0"/>
              </a:spcAft>
              <a:buFont typeface="Wingdings" pitchFamily="2" charset="2"/>
              <a:buChar char="§"/>
            </a:pPr>
            <a:endParaRPr lang="it-IT" sz="1600" dirty="0">
              <a:solidFill>
                <a:schemeClr val="tx1"/>
              </a:solidFill>
            </a:endParaRPr>
          </a:p>
          <a:p>
            <a:pPr marL="285750" lvl="1" indent="-285750" algn="l" defTabSz="889000">
              <a:spcBef>
                <a:spcPct val="0"/>
              </a:spcBef>
              <a:spcAft>
                <a:spcPts val="0"/>
              </a:spcAft>
              <a:buFont typeface="Wingdings" pitchFamily="2" charset="2"/>
              <a:buChar char="§"/>
            </a:pPr>
            <a:r>
              <a:rPr lang="it-IT" sz="1600" dirty="0">
                <a:solidFill>
                  <a:schemeClr val="tx1"/>
                </a:solidFill>
              </a:rPr>
              <a:t>Devo prestare attenzione che la casella PEC non sia piena</a:t>
            </a:r>
          </a:p>
          <a:p>
            <a:pPr marL="0" lvl="1" algn="l" defTabSz="889000">
              <a:spcBef>
                <a:spcPct val="0"/>
              </a:spcBef>
              <a:spcAft>
                <a:spcPct val="15000"/>
              </a:spcAft>
            </a:pPr>
            <a:endParaRPr lang="it-IT" sz="2000" kern="1200" dirty="0"/>
          </a:p>
        </p:txBody>
      </p:sp>
      <p:sp>
        <p:nvSpPr>
          <p:cNvPr id="40" name="Figura a mano libera 39">
            <a:extLst>
              <a:ext uri="{FF2B5EF4-FFF2-40B4-BE49-F238E27FC236}">
                <a16:creationId xmlns:a16="http://schemas.microsoft.com/office/drawing/2014/main" id="{1C82B51E-EDC4-F34B-B8DB-C736F93DF804}"/>
              </a:ext>
            </a:extLst>
          </p:cNvPr>
          <p:cNvSpPr/>
          <p:nvPr/>
        </p:nvSpPr>
        <p:spPr>
          <a:xfrm>
            <a:off x="4716016" y="1772816"/>
            <a:ext cx="4242318" cy="671800"/>
          </a:xfrm>
          <a:custGeom>
            <a:avLst/>
            <a:gdLst>
              <a:gd name="connsiteX0" fmla="*/ 0 w 2628101"/>
              <a:gd name="connsiteY0" fmla="*/ 0 h 1012984"/>
              <a:gd name="connsiteX1" fmla="*/ 2628101 w 2628101"/>
              <a:gd name="connsiteY1" fmla="*/ 0 h 1012984"/>
              <a:gd name="connsiteX2" fmla="*/ 2628101 w 2628101"/>
              <a:gd name="connsiteY2" fmla="*/ 1012984 h 1012984"/>
              <a:gd name="connsiteX3" fmla="*/ 0 w 2628101"/>
              <a:gd name="connsiteY3" fmla="*/ 1012984 h 1012984"/>
              <a:gd name="connsiteX4" fmla="*/ 0 w 2628101"/>
              <a:gd name="connsiteY4" fmla="*/ 0 h 1012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012984">
                <a:moveTo>
                  <a:pt x="0" y="0"/>
                </a:moveTo>
                <a:lnTo>
                  <a:pt x="2628101" y="0"/>
                </a:lnTo>
                <a:lnTo>
                  <a:pt x="2628101" y="1012984"/>
                </a:lnTo>
                <a:lnTo>
                  <a:pt x="0" y="1012984"/>
                </a:lnTo>
                <a:lnTo>
                  <a:pt x="0" y="0"/>
                </a:lnTo>
                <a:close/>
              </a:path>
            </a:pathLst>
          </a:custGeom>
          <a:solidFill>
            <a:schemeClr val="accent6">
              <a:lumMod val="50000"/>
            </a:schemeClr>
          </a:solidFill>
          <a:ln>
            <a:solidFill>
              <a:schemeClr val="accent6">
                <a:lumMod val="50000"/>
              </a:schemeClr>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000" b="1" kern="1200" dirty="0"/>
              <a:t>DOCEASY</a:t>
            </a:r>
          </a:p>
        </p:txBody>
      </p:sp>
      <p:sp>
        <p:nvSpPr>
          <p:cNvPr id="41" name="Figura a mano libera 40">
            <a:extLst>
              <a:ext uri="{FF2B5EF4-FFF2-40B4-BE49-F238E27FC236}">
                <a16:creationId xmlns:a16="http://schemas.microsoft.com/office/drawing/2014/main" id="{48BF4206-0436-8745-848A-9D1E1BDAA23E}"/>
              </a:ext>
            </a:extLst>
          </p:cNvPr>
          <p:cNvSpPr/>
          <p:nvPr/>
        </p:nvSpPr>
        <p:spPr>
          <a:xfrm>
            <a:off x="4644008" y="2708920"/>
            <a:ext cx="4242318" cy="3436330"/>
          </a:xfrm>
          <a:custGeom>
            <a:avLst/>
            <a:gdLst>
              <a:gd name="connsiteX0" fmla="*/ 0 w 2628101"/>
              <a:gd name="connsiteY0" fmla="*/ 0 h 1772583"/>
              <a:gd name="connsiteX1" fmla="*/ 2628101 w 2628101"/>
              <a:gd name="connsiteY1" fmla="*/ 0 h 1772583"/>
              <a:gd name="connsiteX2" fmla="*/ 2628101 w 2628101"/>
              <a:gd name="connsiteY2" fmla="*/ 1772583 h 1772583"/>
              <a:gd name="connsiteX3" fmla="*/ 0 w 2628101"/>
              <a:gd name="connsiteY3" fmla="*/ 1772583 h 1772583"/>
              <a:gd name="connsiteX4" fmla="*/ 0 w 2628101"/>
              <a:gd name="connsiteY4" fmla="*/ 0 h 1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01" h="1772583">
                <a:moveTo>
                  <a:pt x="0" y="0"/>
                </a:moveTo>
                <a:lnTo>
                  <a:pt x="2628101" y="0"/>
                </a:lnTo>
                <a:lnTo>
                  <a:pt x="2628101" y="1772583"/>
                </a:lnTo>
                <a:lnTo>
                  <a:pt x="0" y="1772583"/>
                </a:lnTo>
                <a:lnTo>
                  <a:pt x="0" y="0"/>
                </a:lnTo>
                <a:close/>
              </a:path>
            </a:pathLst>
          </a:custGeom>
          <a:solidFill>
            <a:schemeClr val="accent6">
              <a:lumMod val="40000"/>
              <a:lumOff val="60000"/>
              <a:alpha val="90000"/>
            </a:schemeClr>
          </a:solidFill>
          <a:ln>
            <a:solidFill>
              <a:schemeClr val="accent6">
                <a:lumMod val="40000"/>
                <a:lumOff val="60000"/>
                <a:alpha val="90000"/>
              </a:schemeClr>
            </a:solid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85750" lvl="1" indent="-285750" defTabSz="889000">
              <a:spcAft>
                <a:spcPts val="0"/>
              </a:spcAft>
              <a:buFont typeface="Wingdings" pitchFamily="2" charset="2"/>
              <a:buChar char="§"/>
            </a:pPr>
            <a:r>
              <a:rPr lang="it-IT" sz="1600" dirty="0"/>
              <a:t>Ricevo la fattura sia in XML che in PDF</a:t>
            </a:r>
          </a:p>
          <a:p>
            <a:pPr marL="285750" lvl="1" indent="-285750" defTabSz="889000">
              <a:spcAft>
                <a:spcPts val="0"/>
              </a:spcAft>
              <a:buFont typeface="Wingdings" pitchFamily="2" charset="2"/>
              <a:buChar char="§"/>
            </a:pPr>
            <a:endParaRPr lang="it-IT" sz="1600" dirty="0"/>
          </a:p>
          <a:p>
            <a:pPr marL="285750" lvl="1" indent="-285750" defTabSz="889000">
              <a:spcAft>
                <a:spcPts val="0"/>
              </a:spcAft>
              <a:buFont typeface="Wingdings" pitchFamily="2" charset="2"/>
              <a:buChar char="§"/>
            </a:pPr>
            <a:r>
              <a:rPr lang="it-IT" sz="1600" dirty="0"/>
              <a:t>Posso ricevere fatture fino a 100 MB</a:t>
            </a:r>
          </a:p>
          <a:p>
            <a:pPr marL="0" lvl="1" defTabSz="889000">
              <a:spcAft>
                <a:spcPts val="0"/>
              </a:spcAft>
            </a:pPr>
            <a:endParaRPr lang="it-IT" sz="1600" dirty="0"/>
          </a:p>
          <a:p>
            <a:pPr marL="285750" lvl="1" indent="-285750" defTabSz="889000">
              <a:spcAft>
                <a:spcPts val="0"/>
              </a:spcAft>
              <a:buFont typeface="Wingdings" pitchFamily="2" charset="2"/>
              <a:buChar char="§"/>
            </a:pPr>
            <a:r>
              <a:rPr lang="it-IT" sz="1600" dirty="0"/>
              <a:t>DocEasy mi invia una copia in PDF della fattura</a:t>
            </a:r>
          </a:p>
          <a:p>
            <a:pPr marL="285750" lvl="1" indent="-285750" defTabSz="889000">
              <a:spcAft>
                <a:spcPts val="0"/>
              </a:spcAft>
              <a:buFont typeface="Wingdings" pitchFamily="2" charset="2"/>
              <a:buChar char="§"/>
            </a:pPr>
            <a:endParaRPr lang="it-IT" sz="1600" dirty="0"/>
          </a:p>
          <a:p>
            <a:pPr marL="285750" lvl="1" indent="-285750" defTabSz="889000">
              <a:spcAft>
                <a:spcPts val="0"/>
              </a:spcAft>
              <a:buFont typeface="Wingdings" pitchFamily="2" charset="2"/>
              <a:buChar char="§"/>
            </a:pPr>
            <a:endParaRPr lang="it-IT" sz="1600" dirty="0"/>
          </a:p>
          <a:p>
            <a:pPr marL="285750" lvl="1" indent="-285750" defTabSz="889000">
              <a:spcAft>
                <a:spcPts val="0"/>
              </a:spcAft>
              <a:buFont typeface="Wingdings" pitchFamily="2" charset="2"/>
              <a:buChar char="§"/>
            </a:pPr>
            <a:r>
              <a:rPr lang="it-IT" sz="1600" dirty="0"/>
              <a:t>L’aggiornamento dello status della fattura in Business è automatico</a:t>
            </a:r>
          </a:p>
        </p:txBody>
      </p:sp>
      <p:sp>
        <p:nvSpPr>
          <p:cNvPr id="2" name="Segnaposto data 1">
            <a:extLst>
              <a:ext uri="{FF2B5EF4-FFF2-40B4-BE49-F238E27FC236}">
                <a16:creationId xmlns:a16="http://schemas.microsoft.com/office/drawing/2014/main" id="{2221AE3D-7BA1-D44E-B37E-E1E16FA1C748}"/>
              </a:ext>
            </a:extLst>
          </p:cNvPr>
          <p:cNvSpPr>
            <a:spLocks noGrp="1"/>
          </p:cNvSpPr>
          <p:nvPr>
            <p:ph type="dt" sz="half" idx="10"/>
          </p:nvPr>
        </p:nvSpPr>
        <p:spPr/>
        <p:txBody>
          <a:bodyPr/>
          <a:lstStyle/>
          <a:p>
            <a:pPr>
              <a:defRPr/>
            </a:pPr>
            <a:r>
              <a:rPr lang="it-IT"/>
              <a:t>Digital Week 2018</a:t>
            </a:r>
          </a:p>
        </p:txBody>
      </p:sp>
      <p:sp>
        <p:nvSpPr>
          <p:cNvPr id="5" name="Segnaposto numero diapositiva 4">
            <a:extLst>
              <a:ext uri="{FF2B5EF4-FFF2-40B4-BE49-F238E27FC236}">
                <a16:creationId xmlns:a16="http://schemas.microsoft.com/office/drawing/2014/main" id="{3F4B12B3-0DF6-1B40-9EE4-AB13A5CC44EA}"/>
              </a:ext>
            </a:extLst>
          </p:cNvPr>
          <p:cNvSpPr>
            <a:spLocks noGrp="1"/>
          </p:cNvSpPr>
          <p:nvPr>
            <p:ph type="sldNum" sz="quarter" idx="12"/>
          </p:nvPr>
        </p:nvSpPr>
        <p:spPr/>
        <p:txBody>
          <a:bodyPr/>
          <a:lstStyle/>
          <a:p>
            <a:pPr>
              <a:defRPr/>
            </a:pPr>
            <a:fld id="{A2718753-71AA-0D4F-A6B9-02210A3632A0}" type="slidenum">
              <a:rPr lang="it-IT" altLang="it-IT" smtClean="0"/>
              <a:pPr>
                <a:defRPr/>
              </a:pPr>
              <a:t>35</a:t>
            </a:fld>
            <a:endParaRPr lang="it-IT" altLang="it-IT"/>
          </a:p>
        </p:txBody>
      </p:sp>
      <p:pic>
        <p:nvPicPr>
          <p:cNvPr id="9" name="Immagine 8">
            <a:extLst>
              <a:ext uri="{FF2B5EF4-FFF2-40B4-BE49-F238E27FC236}">
                <a16:creationId xmlns:a16="http://schemas.microsoft.com/office/drawing/2014/main" id="{8777240F-ECEF-4297-9BE7-5C9C6048B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60648"/>
            <a:ext cx="2686247" cy="864096"/>
          </a:xfrm>
          <a:prstGeom prst="rect">
            <a:avLst/>
          </a:prstGeom>
        </p:spPr>
      </p:pic>
    </p:spTree>
    <p:extLst>
      <p:ext uri="{BB962C8B-B14F-4D97-AF65-F5344CB8AC3E}">
        <p14:creationId xmlns:p14="http://schemas.microsoft.com/office/powerpoint/2010/main" val="136346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7ACA967-AE28-43E9-94D3-59E91CA69642}"/>
              </a:ext>
            </a:extLst>
          </p:cNvPr>
          <p:cNvSpPr/>
          <p:nvPr/>
        </p:nvSpPr>
        <p:spPr>
          <a:xfrm>
            <a:off x="683568" y="764704"/>
            <a:ext cx="5904656" cy="461665"/>
          </a:xfrm>
          <a:prstGeom prst="rect">
            <a:avLst/>
          </a:prstGeom>
        </p:spPr>
        <p:txBody>
          <a:bodyPr wrap="square">
            <a:spAutoFit/>
          </a:bodyPr>
          <a:lstStyle/>
          <a:p>
            <a:r>
              <a:rPr lang="it-IT" sz="2400" b="1" dirty="0"/>
              <a:t>Fattura elettronica –effetti sulla contabilità</a:t>
            </a:r>
          </a:p>
        </p:txBody>
      </p:sp>
      <p:pic>
        <p:nvPicPr>
          <p:cNvPr id="3" name="Immagine 2">
            <a:extLst>
              <a:ext uri="{FF2B5EF4-FFF2-40B4-BE49-F238E27FC236}">
                <a16:creationId xmlns:a16="http://schemas.microsoft.com/office/drawing/2014/main" id="{1F504CC8-1E6A-4657-BE10-576D861EE009}"/>
              </a:ext>
            </a:extLst>
          </p:cNvPr>
          <p:cNvPicPr>
            <a:picLocks noChangeAspect="1"/>
          </p:cNvPicPr>
          <p:nvPr/>
        </p:nvPicPr>
        <p:blipFill rotWithShape="1">
          <a:blip r:embed="rId2"/>
          <a:srcRect b="10"/>
          <a:stretch/>
        </p:blipFill>
        <p:spPr>
          <a:xfrm>
            <a:off x="103312" y="1268761"/>
            <a:ext cx="9033731" cy="4896065"/>
          </a:xfrm>
          <a:prstGeom prst="rect">
            <a:avLst/>
          </a:prstGeom>
        </p:spPr>
      </p:pic>
      <p:pic>
        <p:nvPicPr>
          <p:cNvPr id="4" name="Immagine 3">
            <a:extLst>
              <a:ext uri="{FF2B5EF4-FFF2-40B4-BE49-F238E27FC236}">
                <a16:creationId xmlns:a16="http://schemas.microsoft.com/office/drawing/2014/main" id="{2610D033-AA34-4CE6-92A0-C2D95BA41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116632"/>
            <a:ext cx="2376263" cy="764382"/>
          </a:xfrm>
          <a:prstGeom prst="rect">
            <a:avLst/>
          </a:prstGeom>
        </p:spPr>
      </p:pic>
    </p:spTree>
    <p:extLst>
      <p:ext uri="{BB962C8B-B14F-4D97-AF65-F5344CB8AC3E}">
        <p14:creationId xmlns:p14="http://schemas.microsoft.com/office/powerpoint/2010/main" val="691640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BCD6FCE-5B83-4B5C-A87A-9D92447C9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
        <p:nvSpPr>
          <p:cNvPr id="3" name="Rettangolo 2">
            <a:extLst>
              <a:ext uri="{FF2B5EF4-FFF2-40B4-BE49-F238E27FC236}">
                <a16:creationId xmlns:a16="http://schemas.microsoft.com/office/drawing/2014/main" id="{C736AF7E-68BE-4318-953A-DAE2D6B7A01E}"/>
              </a:ext>
            </a:extLst>
          </p:cNvPr>
          <p:cNvSpPr/>
          <p:nvPr/>
        </p:nvSpPr>
        <p:spPr>
          <a:xfrm>
            <a:off x="395536" y="3140968"/>
            <a:ext cx="7344816" cy="942309"/>
          </a:xfrm>
          <a:prstGeom prst="rect">
            <a:avLst/>
          </a:prstGeom>
        </p:spPr>
        <p:txBody>
          <a:bodyPr wrap="square">
            <a:spAutoFit/>
          </a:bodyPr>
          <a:lstStyle/>
          <a:p>
            <a:pPr marL="342900" indent="-342900">
              <a:lnSpc>
                <a:spcPts val="2000"/>
              </a:lnSpc>
              <a:spcBef>
                <a:spcPts val="600"/>
              </a:spcBef>
              <a:buFont typeface="Wingdings" panose="05000000000000000000" pitchFamily="2" charset="2"/>
              <a:buChar char="Ø"/>
            </a:pPr>
            <a:r>
              <a:rPr lang="it-IT" sz="2000" dirty="0">
                <a:solidFill>
                  <a:srgbClr val="FF0000"/>
                </a:solidFill>
              </a:rPr>
              <a:t> inserendo un codice identificativo di 7x «</a:t>
            </a:r>
            <a:r>
              <a:rPr lang="it-IT" sz="2000" dirty="0" err="1">
                <a:solidFill>
                  <a:srgbClr val="FF0000"/>
                </a:solidFill>
              </a:rPr>
              <a:t>xxxxxxx</a:t>
            </a:r>
            <a:r>
              <a:rPr lang="it-IT" sz="2000" dirty="0">
                <a:solidFill>
                  <a:srgbClr val="FF0000"/>
                </a:solidFill>
              </a:rPr>
              <a:t>» , in tal caso non è necessario inserirle nello spesometro</a:t>
            </a:r>
          </a:p>
          <a:p>
            <a:pPr>
              <a:lnSpc>
                <a:spcPts val="2000"/>
              </a:lnSpc>
              <a:spcBef>
                <a:spcPts val="600"/>
              </a:spcBef>
            </a:pPr>
            <a:endParaRPr lang="it-IT" dirty="0">
              <a:solidFill>
                <a:srgbClr val="FF0000"/>
              </a:solidFill>
            </a:endParaRPr>
          </a:p>
        </p:txBody>
      </p:sp>
      <p:sp>
        <p:nvSpPr>
          <p:cNvPr id="4" name="Rettangolo 3">
            <a:extLst>
              <a:ext uri="{FF2B5EF4-FFF2-40B4-BE49-F238E27FC236}">
                <a16:creationId xmlns:a16="http://schemas.microsoft.com/office/drawing/2014/main" id="{FD59EED1-0C3B-4A1B-B74A-5C7B4B68F4CD}"/>
              </a:ext>
            </a:extLst>
          </p:cNvPr>
          <p:cNvSpPr/>
          <p:nvPr/>
        </p:nvSpPr>
        <p:spPr>
          <a:xfrm>
            <a:off x="467544" y="620688"/>
            <a:ext cx="4572000" cy="523220"/>
          </a:xfrm>
          <a:prstGeom prst="rect">
            <a:avLst/>
          </a:prstGeom>
        </p:spPr>
        <p:txBody>
          <a:bodyPr>
            <a:spAutoFit/>
          </a:bodyPr>
          <a:lstStyle/>
          <a:p>
            <a:r>
              <a:rPr lang="it-IT" sz="2800" b="1" dirty="0"/>
              <a:t>Operazioni Transfrontaliere:</a:t>
            </a:r>
          </a:p>
        </p:txBody>
      </p:sp>
      <p:grpSp>
        <p:nvGrpSpPr>
          <p:cNvPr id="6" name="Gruppo 5">
            <a:extLst>
              <a:ext uri="{FF2B5EF4-FFF2-40B4-BE49-F238E27FC236}">
                <a16:creationId xmlns:a16="http://schemas.microsoft.com/office/drawing/2014/main" id="{7DD4386B-6E8B-4CFC-9F1B-DD8E250A0214}"/>
              </a:ext>
            </a:extLst>
          </p:cNvPr>
          <p:cNvGrpSpPr/>
          <p:nvPr/>
        </p:nvGrpSpPr>
        <p:grpSpPr>
          <a:xfrm>
            <a:off x="323528" y="2420888"/>
            <a:ext cx="8208912" cy="648072"/>
            <a:chOff x="2709389" y="890000"/>
            <a:chExt cx="6741003" cy="808507"/>
          </a:xfrm>
        </p:grpSpPr>
        <p:sp>
          <p:nvSpPr>
            <p:cNvPr id="7" name="Rettangolo con angoli arrotondati 6">
              <a:extLst>
                <a:ext uri="{FF2B5EF4-FFF2-40B4-BE49-F238E27FC236}">
                  <a16:creationId xmlns:a16="http://schemas.microsoft.com/office/drawing/2014/main" id="{84F489F1-E468-4095-9732-97EB69358CBB}"/>
                </a:ext>
              </a:extLst>
            </p:cNvPr>
            <p:cNvSpPr/>
            <p:nvPr/>
          </p:nvSpPr>
          <p:spPr>
            <a:xfrm>
              <a:off x="2709389" y="890000"/>
              <a:ext cx="6612299" cy="808507"/>
            </a:xfrm>
            <a:prstGeom prst="roundRect">
              <a:avLst/>
            </a:prstGeom>
            <a:solidFill>
              <a:srgbClr val="FF9999">
                <a:alpha val="90000"/>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8" name="CasellaDiTesto 7">
              <a:extLst>
                <a:ext uri="{FF2B5EF4-FFF2-40B4-BE49-F238E27FC236}">
                  <a16:creationId xmlns:a16="http://schemas.microsoft.com/office/drawing/2014/main" id="{E3D87CFB-DDE4-45E6-8775-41A39992584D}"/>
                </a:ext>
              </a:extLst>
            </p:cNvPr>
            <p:cNvSpPr txBox="1"/>
            <p:nvPr/>
          </p:nvSpPr>
          <p:spPr>
            <a:xfrm>
              <a:off x="2768521" y="953624"/>
              <a:ext cx="6681871" cy="729571"/>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r>
                <a:rPr lang="it-IT" sz="2000" b="1" dirty="0">
                  <a:solidFill>
                    <a:schemeClr val="tx1"/>
                  </a:solidFill>
                </a:rPr>
                <a:t>E’ possibile </a:t>
              </a:r>
              <a:r>
                <a:rPr lang="it-IT" sz="2000" dirty="0">
                  <a:solidFill>
                    <a:schemeClr val="tx1"/>
                  </a:solidFill>
                </a:rPr>
                <a:t>inviare allo SDI le fatture </a:t>
              </a:r>
              <a:r>
                <a:rPr lang="it-IT" sz="2000" b="1" dirty="0">
                  <a:solidFill>
                    <a:schemeClr val="tx1"/>
                  </a:solidFill>
                </a:rPr>
                <a:t>EMESSE</a:t>
              </a:r>
              <a:r>
                <a:rPr lang="it-IT" sz="2000" dirty="0">
                  <a:solidFill>
                    <a:schemeClr val="tx1"/>
                  </a:solidFill>
                </a:rPr>
                <a:t> a clienti esteri</a:t>
              </a:r>
            </a:p>
          </p:txBody>
        </p:sp>
      </p:grpSp>
      <p:grpSp>
        <p:nvGrpSpPr>
          <p:cNvPr id="10" name="Gruppo 9">
            <a:extLst>
              <a:ext uri="{FF2B5EF4-FFF2-40B4-BE49-F238E27FC236}">
                <a16:creationId xmlns:a16="http://schemas.microsoft.com/office/drawing/2014/main" id="{9A5C3DF0-3DEF-4257-B0DF-00E0CDAF21E4}"/>
              </a:ext>
            </a:extLst>
          </p:cNvPr>
          <p:cNvGrpSpPr/>
          <p:nvPr/>
        </p:nvGrpSpPr>
        <p:grpSpPr>
          <a:xfrm>
            <a:off x="323528" y="3861048"/>
            <a:ext cx="8208912" cy="648072"/>
            <a:chOff x="2709389" y="890000"/>
            <a:chExt cx="6741003" cy="808507"/>
          </a:xfrm>
        </p:grpSpPr>
        <p:sp>
          <p:nvSpPr>
            <p:cNvPr id="11" name="Rettangolo con angoli arrotondati 10">
              <a:extLst>
                <a:ext uri="{FF2B5EF4-FFF2-40B4-BE49-F238E27FC236}">
                  <a16:creationId xmlns:a16="http://schemas.microsoft.com/office/drawing/2014/main" id="{F6B34480-9CA6-4165-821B-B8024F63B0B8}"/>
                </a:ext>
              </a:extLst>
            </p:cNvPr>
            <p:cNvSpPr/>
            <p:nvPr/>
          </p:nvSpPr>
          <p:spPr>
            <a:xfrm>
              <a:off x="2709389" y="890000"/>
              <a:ext cx="6612299" cy="808507"/>
            </a:xfrm>
            <a:prstGeom prst="roundRect">
              <a:avLst/>
            </a:prstGeom>
            <a:solidFill>
              <a:srgbClr val="FF9999">
                <a:alpha val="90000"/>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2" name="CasellaDiTesto 11">
              <a:extLst>
                <a:ext uri="{FF2B5EF4-FFF2-40B4-BE49-F238E27FC236}">
                  <a16:creationId xmlns:a16="http://schemas.microsoft.com/office/drawing/2014/main" id="{9074268B-E7D6-4998-907F-B631E6859836}"/>
                </a:ext>
              </a:extLst>
            </p:cNvPr>
            <p:cNvSpPr txBox="1"/>
            <p:nvPr/>
          </p:nvSpPr>
          <p:spPr>
            <a:xfrm>
              <a:off x="2768521" y="953624"/>
              <a:ext cx="6681871" cy="729571"/>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r>
                <a:rPr lang="it-IT" sz="2000" b="1" dirty="0">
                  <a:solidFill>
                    <a:schemeClr val="tx1"/>
                  </a:solidFill>
                </a:rPr>
                <a:t>NON è possibile</a:t>
              </a:r>
              <a:r>
                <a:rPr lang="it-IT" sz="2000" dirty="0">
                  <a:solidFill>
                    <a:schemeClr val="tx1"/>
                  </a:solidFill>
                </a:rPr>
                <a:t>, invece, inviare allo SDI le fatture </a:t>
              </a:r>
              <a:r>
                <a:rPr lang="it-IT" sz="2000" b="1" dirty="0">
                  <a:solidFill>
                    <a:schemeClr val="tx1"/>
                  </a:solidFill>
                </a:rPr>
                <a:t>RICEVUTE</a:t>
              </a:r>
              <a:r>
                <a:rPr lang="it-IT" sz="2000" dirty="0">
                  <a:solidFill>
                    <a:schemeClr val="tx1"/>
                  </a:solidFill>
                </a:rPr>
                <a:t> da clienti esteri</a:t>
              </a:r>
            </a:p>
          </p:txBody>
        </p:sp>
      </p:grpSp>
      <p:grpSp>
        <p:nvGrpSpPr>
          <p:cNvPr id="13" name="Gruppo 12">
            <a:extLst>
              <a:ext uri="{FF2B5EF4-FFF2-40B4-BE49-F238E27FC236}">
                <a16:creationId xmlns:a16="http://schemas.microsoft.com/office/drawing/2014/main" id="{68CC1994-7FE7-4D45-820E-E62B6AFE1F3E}"/>
              </a:ext>
            </a:extLst>
          </p:cNvPr>
          <p:cNvGrpSpPr/>
          <p:nvPr/>
        </p:nvGrpSpPr>
        <p:grpSpPr>
          <a:xfrm>
            <a:off x="395536" y="4581128"/>
            <a:ext cx="8208912" cy="1656184"/>
            <a:chOff x="2709389" y="890000"/>
            <a:chExt cx="6741003" cy="1807911"/>
          </a:xfrm>
        </p:grpSpPr>
        <p:sp>
          <p:nvSpPr>
            <p:cNvPr id="14" name="Rettangolo con angoli arrotondati 13">
              <a:extLst>
                <a:ext uri="{FF2B5EF4-FFF2-40B4-BE49-F238E27FC236}">
                  <a16:creationId xmlns:a16="http://schemas.microsoft.com/office/drawing/2014/main" id="{61130D91-68DA-4282-A2DF-82BBF89AD8C8}"/>
                </a:ext>
              </a:extLst>
            </p:cNvPr>
            <p:cNvSpPr/>
            <p:nvPr/>
          </p:nvSpPr>
          <p:spPr>
            <a:xfrm>
              <a:off x="2709389" y="890000"/>
              <a:ext cx="6612299" cy="1807911"/>
            </a:xfrm>
            <a:prstGeom prst="roundRect">
              <a:avLst/>
            </a:prstGeom>
            <a:solidFill>
              <a:srgbClr val="FF9999">
                <a:alpha val="90000"/>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5" name="CasellaDiTesto 14">
              <a:extLst>
                <a:ext uri="{FF2B5EF4-FFF2-40B4-BE49-F238E27FC236}">
                  <a16:creationId xmlns:a16="http://schemas.microsoft.com/office/drawing/2014/main" id="{D47785AB-1B7A-4AFB-9310-4A9ECF699B0A}"/>
                </a:ext>
              </a:extLst>
            </p:cNvPr>
            <p:cNvSpPr txBox="1"/>
            <p:nvPr/>
          </p:nvSpPr>
          <p:spPr>
            <a:xfrm>
              <a:off x="2768521" y="979834"/>
              <a:ext cx="6681871" cy="1643224"/>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r>
                <a:rPr lang="it-IT" sz="2000" b="1" dirty="0">
                  <a:solidFill>
                    <a:schemeClr val="tx1"/>
                  </a:solidFill>
                </a:rPr>
                <a:t>Chi riceve una fattura estera</a:t>
              </a:r>
              <a:r>
                <a:rPr lang="it-IT" sz="2000" dirty="0">
                  <a:solidFill>
                    <a:srgbClr val="FF0000"/>
                  </a:solidFill>
                </a:rPr>
                <a:t> </a:t>
              </a:r>
              <a:r>
                <a:rPr lang="it-IT" sz="2000" dirty="0">
                  <a:solidFill>
                    <a:schemeClr val="tx1"/>
                  </a:solidFill>
                </a:rPr>
                <a:t>la deve gestire in analogico, registrarla in contabilità e </a:t>
              </a:r>
              <a:r>
                <a:rPr lang="it-IT" sz="2000" b="1" dirty="0">
                  <a:solidFill>
                    <a:schemeClr val="tx1"/>
                  </a:solidFill>
                </a:rPr>
                <a:t>inserirla nello spesometro.</a:t>
              </a:r>
              <a:r>
                <a:rPr lang="it-IT" sz="2000" dirty="0">
                  <a:solidFill>
                    <a:schemeClr val="tx1"/>
                  </a:solidFill>
                </a:rPr>
                <a:t> </a:t>
              </a:r>
            </a:p>
            <a:p>
              <a:r>
                <a:rPr lang="it-IT" sz="2000" dirty="0">
                  <a:solidFill>
                    <a:schemeClr val="tx1"/>
                  </a:solidFill>
                </a:rPr>
                <a:t>N.B. (non è prevista la possibilità di auto-generare l’XML della fattura ricevuta e di inviarla a </a:t>
              </a:r>
              <a:r>
                <a:rPr lang="it-IT" sz="2000" dirty="0" err="1">
                  <a:solidFill>
                    <a:schemeClr val="tx1"/>
                  </a:solidFill>
                </a:rPr>
                <a:t>S.d.I</a:t>
              </a:r>
              <a:r>
                <a:rPr lang="it-IT" sz="2000" dirty="0">
                  <a:solidFill>
                    <a:schemeClr val="tx1"/>
                  </a:solidFill>
                </a:rPr>
                <a:t>. per conto del fornitore estero)</a:t>
              </a:r>
              <a:r>
                <a:rPr lang="it-IT" sz="2000" b="1" dirty="0">
                  <a:solidFill>
                    <a:schemeClr val="tx1"/>
                  </a:solidFill>
                </a:rPr>
                <a:t>  </a:t>
              </a:r>
              <a:endParaRPr lang="it-IT" sz="2000" dirty="0">
                <a:solidFill>
                  <a:schemeClr val="tx1"/>
                </a:solidFill>
              </a:endParaRPr>
            </a:p>
          </p:txBody>
        </p:sp>
      </p:grpSp>
      <p:sp>
        <p:nvSpPr>
          <p:cNvPr id="9" name="Rettangolo 8">
            <a:extLst>
              <a:ext uri="{FF2B5EF4-FFF2-40B4-BE49-F238E27FC236}">
                <a16:creationId xmlns:a16="http://schemas.microsoft.com/office/drawing/2014/main" id="{F7D719A0-B676-4764-8ADA-72DA2ABC464B}"/>
              </a:ext>
            </a:extLst>
          </p:cNvPr>
          <p:cNvSpPr/>
          <p:nvPr/>
        </p:nvSpPr>
        <p:spPr>
          <a:xfrm>
            <a:off x="323528" y="1268760"/>
            <a:ext cx="7992888" cy="1138773"/>
          </a:xfrm>
          <a:prstGeom prst="rect">
            <a:avLst/>
          </a:prstGeom>
          <a:solidFill>
            <a:srgbClr val="FFCC00"/>
          </a:solidFill>
        </p:spPr>
        <p:txBody>
          <a:bodyPr wrap="square">
            <a:spAutoFit/>
          </a:bodyPr>
          <a:lstStyle/>
          <a:p>
            <a:pPr marL="285750" indent="-285750">
              <a:buFont typeface="Wingdings" panose="05000000000000000000" pitchFamily="2" charset="2"/>
              <a:buChar char="q"/>
            </a:pPr>
            <a:r>
              <a:rPr lang="it-IT" sz="2200" b="1" dirty="0"/>
              <a:t>Le operazioni di cessione di beni o prestazioni di servizi nei confronti di soggetti che non sono stabiliti in Italia</a:t>
            </a:r>
            <a:r>
              <a:rPr lang="it-IT" sz="2400" b="1" dirty="0"/>
              <a:t>, </a:t>
            </a:r>
            <a:r>
              <a:rPr lang="it-IT" sz="2200" b="1" dirty="0"/>
              <a:t> SONO ESENTATE dalla fatturazione elettronica… però</a:t>
            </a:r>
            <a:endParaRPr lang="it-IT" b="1" dirty="0"/>
          </a:p>
        </p:txBody>
      </p:sp>
    </p:spTree>
    <p:extLst>
      <p:ext uri="{BB962C8B-B14F-4D97-AF65-F5344CB8AC3E}">
        <p14:creationId xmlns:p14="http://schemas.microsoft.com/office/powerpoint/2010/main" val="1639176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8BDFC89D-71BA-483D-AE27-84B508BAC6B9}"/>
              </a:ext>
            </a:extLst>
          </p:cNvPr>
          <p:cNvGrpSpPr/>
          <p:nvPr/>
        </p:nvGrpSpPr>
        <p:grpSpPr>
          <a:xfrm>
            <a:off x="395536" y="2060848"/>
            <a:ext cx="8208912" cy="1296144"/>
            <a:chOff x="2709389" y="890000"/>
            <a:chExt cx="6741003" cy="808507"/>
          </a:xfrm>
        </p:grpSpPr>
        <p:sp>
          <p:nvSpPr>
            <p:cNvPr id="4" name="Rettangolo con angoli arrotondati 3">
              <a:extLst>
                <a:ext uri="{FF2B5EF4-FFF2-40B4-BE49-F238E27FC236}">
                  <a16:creationId xmlns:a16="http://schemas.microsoft.com/office/drawing/2014/main" id="{E217DB8D-388E-4A41-816E-173DB026CAE3}"/>
                </a:ext>
              </a:extLst>
            </p:cNvPr>
            <p:cNvSpPr/>
            <p:nvPr/>
          </p:nvSpPr>
          <p:spPr>
            <a:xfrm>
              <a:off x="2709389" y="890000"/>
              <a:ext cx="6612299" cy="808507"/>
            </a:xfrm>
            <a:prstGeom prst="roundRect">
              <a:avLst/>
            </a:prstGeom>
            <a:solidFill>
              <a:srgbClr val="FF9999">
                <a:alpha val="90000"/>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5" name="CasellaDiTesto 4">
              <a:extLst>
                <a:ext uri="{FF2B5EF4-FFF2-40B4-BE49-F238E27FC236}">
                  <a16:creationId xmlns:a16="http://schemas.microsoft.com/office/drawing/2014/main" id="{40B90A5D-B6A0-4148-A9CE-6DF01466A918}"/>
                </a:ext>
              </a:extLst>
            </p:cNvPr>
            <p:cNvSpPr txBox="1"/>
            <p:nvPr/>
          </p:nvSpPr>
          <p:spPr>
            <a:xfrm>
              <a:off x="2768521" y="953624"/>
              <a:ext cx="6681871" cy="729571"/>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r>
                <a:rPr lang="it-IT" sz="2000" dirty="0">
                  <a:solidFill>
                    <a:schemeClr val="tx1"/>
                  </a:solidFill>
                  <a:latin typeface="open sans"/>
                </a:rPr>
                <a:t>L’introduzione del nuovo </a:t>
              </a:r>
              <a:r>
                <a:rPr lang="it-IT" sz="2000" b="1" dirty="0">
                  <a:solidFill>
                    <a:schemeClr val="tx1"/>
                  </a:solidFill>
                  <a:latin typeface="open sans"/>
                </a:rPr>
                <a:t>mini spesometro mensile</a:t>
              </a:r>
              <a:r>
                <a:rPr lang="it-IT" sz="2000" dirty="0">
                  <a:solidFill>
                    <a:schemeClr val="tx1"/>
                  </a:solidFill>
                  <a:latin typeface="open sans"/>
                </a:rPr>
                <a:t> è prevista all’interno del </a:t>
              </a:r>
              <a:r>
                <a:rPr lang="it-IT" sz="2000" b="1" dirty="0">
                  <a:solidFill>
                    <a:schemeClr val="tx1"/>
                  </a:solidFill>
                  <a:latin typeface="open sans"/>
                  <a:hlinkClick r:id="rId2">
                    <a:extLst>
                      <a:ext uri="{A12FA001-AC4F-418D-AE19-62706E023703}">
                        <ahyp:hlinkClr xmlns:ahyp="http://schemas.microsoft.com/office/drawing/2018/hyperlinkcolor" val="tx"/>
                      </a:ext>
                    </a:extLst>
                  </a:hlinkClick>
                </a:rPr>
                <a:t>punto 9 del Provvedimento sulla fattura elettronica pubblicato dall’Agenzia delle Entrate il 30 aprile 2018</a:t>
              </a:r>
              <a:r>
                <a:rPr lang="it-IT" sz="2000" dirty="0">
                  <a:solidFill>
                    <a:schemeClr val="tx1"/>
                  </a:solidFill>
                  <a:latin typeface="open sans"/>
                </a:rPr>
                <a:t>.</a:t>
              </a:r>
              <a:endParaRPr lang="it-IT" sz="2000" dirty="0">
                <a:solidFill>
                  <a:schemeClr val="tx1"/>
                </a:solidFill>
              </a:endParaRPr>
            </a:p>
          </p:txBody>
        </p:sp>
      </p:grpSp>
      <p:sp>
        <p:nvSpPr>
          <p:cNvPr id="10" name="Rettangolo 9">
            <a:extLst>
              <a:ext uri="{FF2B5EF4-FFF2-40B4-BE49-F238E27FC236}">
                <a16:creationId xmlns:a16="http://schemas.microsoft.com/office/drawing/2014/main" id="{ADD08E1E-61DC-4F2B-8DD3-DA3CA4BBBD54}"/>
              </a:ext>
            </a:extLst>
          </p:cNvPr>
          <p:cNvSpPr/>
          <p:nvPr/>
        </p:nvSpPr>
        <p:spPr>
          <a:xfrm>
            <a:off x="467544" y="764704"/>
            <a:ext cx="7848872" cy="769441"/>
          </a:xfrm>
          <a:prstGeom prst="rect">
            <a:avLst/>
          </a:prstGeom>
        </p:spPr>
        <p:txBody>
          <a:bodyPr wrap="square">
            <a:spAutoFit/>
          </a:bodyPr>
          <a:lstStyle/>
          <a:p>
            <a:pPr algn="just"/>
            <a:r>
              <a:rPr lang="it-IT" sz="2200" b="1" dirty="0">
                <a:latin typeface="open sans"/>
              </a:rPr>
              <a:t>Dal 01/01/2019: </a:t>
            </a:r>
          </a:p>
          <a:p>
            <a:pPr algn="just"/>
            <a:r>
              <a:rPr lang="it-IT" sz="2200" b="1" dirty="0">
                <a:latin typeface="open sans"/>
              </a:rPr>
              <a:t>Il «mini spesometro» mensile</a:t>
            </a:r>
            <a:endParaRPr lang="it-IT" sz="2200" b="1" i="0" u="none" strike="noStrike" dirty="0">
              <a:effectLst/>
              <a:latin typeface="open sans"/>
            </a:endParaRPr>
          </a:p>
        </p:txBody>
      </p:sp>
      <p:pic>
        <p:nvPicPr>
          <p:cNvPr id="11" name="Immagine 10">
            <a:extLst>
              <a:ext uri="{FF2B5EF4-FFF2-40B4-BE49-F238E27FC236}">
                <a16:creationId xmlns:a16="http://schemas.microsoft.com/office/drawing/2014/main" id="{7993B080-774A-4ECF-B410-9ED535E75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
        <p:nvSpPr>
          <p:cNvPr id="13" name="Rettangolo 12">
            <a:extLst>
              <a:ext uri="{FF2B5EF4-FFF2-40B4-BE49-F238E27FC236}">
                <a16:creationId xmlns:a16="http://schemas.microsoft.com/office/drawing/2014/main" id="{5C64434C-82F3-4904-8AE6-719FD698EAC5}"/>
              </a:ext>
            </a:extLst>
          </p:cNvPr>
          <p:cNvSpPr/>
          <p:nvPr/>
        </p:nvSpPr>
        <p:spPr>
          <a:xfrm>
            <a:off x="251520" y="4581128"/>
            <a:ext cx="8208912" cy="338554"/>
          </a:xfrm>
          <a:prstGeom prst="rect">
            <a:avLst/>
          </a:prstGeom>
        </p:spPr>
        <p:txBody>
          <a:bodyPr wrap="square">
            <a:spAutoFit/>
          </a:bodyPr>
          <a:lstStyle/>
          <a:p>
            <a:pPr algn="just"/>
            <a:endParaRPr lang="it-IT" sz="1600" dirty="0">
              <a:latin typeface="Calibri" panose="020F0502020204030204" pitchFamily="34" charset="0"/>
              <a:cs typeface="Calibri" panose="020F0502020204030204" pitchFamily="34" charset="0"/>
            </a:endParaRPr>
          </a:p>
        </p:txBody>
      </p:sp>
      <p:grpSp>
        <p:nvGrpSpPr>
          <p:cNvPr id="14" name="Gruppo 13">
            <a:extLst>
              <a:ext uri="{FF2B5EF4-FFF2-40B4-BE49-F238E27FC236}">
                <a16:creationId xmlns:a16="http://schemas.microsoft.com/office/drawing/2014/main" id="{6A2F171D-5922-4CBE-8BD5-E8CC909B71C5}"/>
              </a:ext>
            </a:extLst>
          </p:cNvPr>
          <p:cNvGrpSpPr/>
          <p:nvPr/>
        </p:nvGrpSpPr>
        <p:grpSpPr>
          <a:xfrm>
            <a:off x="395536" y="3933056"/>
            <a:ext cx="8208912" cy="1296144"/>
            <a:chOff x="2709389" y="890000"/>
            <a:chExt cx="6741003" cy="808507"/>
          </a:xfrm>
        </p:grpSpPr>
        <p:sp>
          <p:nvSpPr>
            <p:cNvPr id="15" name="Rettangolo con angoli arrotondati 14">
              <a:extLst>
                <a:ext uri="{FF2B5EF4-FFF2-40B4-BE49-F238E27FC236}">
                  <a16:creationId xmlns:a16="http://schemas.microsoft.com/office/drawing/2014/main" id="{352A0469-ADE8-4060-9947-0F842C978EFF}"/>
                </a:ext>
              </a:extLst>
            </p:cNvPr>
            <p:cNvSpPr/>
            <p:nvPr/>
          </p:nvSpPr>
          <p:spPr>
            <a:xfrm>
              <a:off x="2709389" y="890000"/>
              <a:ext cx="6612299" cy="808507"/>
            </a:xfrm>
            <a:prstGeom prst="roundRect">
              <a:avLst/>
            </a:prstGeom>
            <a:solidFill>
              <a:srgbClr val="FF9999">
                <a:alpha val="90000"/>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6" name="CasellaDiTesto 15">
              <a:extLst>
                <a:ext uri="{FF2B5EF4-FFF2-40B4-BE49-F238E27FC236}">
                  <a16:creationId xmlns:a16="http://schemas.microsoft.com/office/drawing/2014/main" id="{E9C2DF28-777B-45E9-B85E-D4FE653D4577}"/>
                </a:ext>
              </a:extLst>
            </p:cNvPr>
            <p:cNvSpPr txBox="1"/>
            <p:nvPr/>
          </p:nvSpPr>
          <p:spPr>
            <a:xfrm>
              <a:off x="2768521" y="953624"/>
              <a:ext cx="6681871" cy="729571"/>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a:lnSpc>
                  <a:spcPts val="2000"/>
                </a:lnSpc>
                <a:spcBef>
                  <a:spcPts val="600"/>
                </a:spcBef>
              </a:pPr>
              <a:r>
                <a:rPr lang="it-IT" sz="2200" dirty="0"/>
                <a:t>L’obbligo di invio della comunicazione delle operazioni transfrontaliere </a:t>
              </a:r>
              <a:r>
                <a:rPr lang="it-IT" sz="2200" b="1" dirty="0"/>
                <a:t>non riguarderà</a:t>
              </a:r>
              <a:r>
                <a:rPr lang="it-IT" sz="2200" dirty="0"/>
                <a:t> quelle per le quali è stata emessa una </a:t>
              </a:r>
              <a:r>
                <a:rPr lang="it-IT" sz="2200" b="1" dirty="0"/>
                <a:t>bolletta doganale</a:t>
              </a:r>
              <a:r>
                <a:rPr lang="it-IT" sz="2200" dirty="0"/>
                <a:t> o per le quali siano state emesse o ricevute fatture elettroniche.</a:t>
              </a:r>
              <a:endParaRPr lang="it-IT" sz="2200" dirty="0">
                <a:solidFill>
                  <a:srgbClr val="FF0000"/>
                </a:solidFill>
              </a:endParaRPr>
            </a:p>
          </p:txBody>
        </p:sp>
      </p:grpSp>
    </p:spTree>
    <p:extLst>
      <p:ext uri="{BB962C8B-B14F-4D97-AF65-F5344CB8AC3E}">
        <p14:creationId xmlns:p14="http://schemas.microsoft.com/office/powerpoint/2010/main" val="3845361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45759F60-33DF-4C0A-9FF0-5C1110D75BAE}"/>
              </a:ext>
            </a:extLst>
          </p:cNvPr>
          <p:cNvSpPr/>
          <p:nvPr/>
        </p:nvSpPr>
        <p:spPr>
          <a:xfrm>
            <a:off x="827584" y="1916832"/>
            <a:ext cx="7992888" cy="3298339"/>
          </a:xfrm>
          <a:prstGeom prst="rect">
            <a:avLst/>
          </a:prstGeom>
        </p:spPr>
        <p:txBody>
          <a:bodyPr wrap="square">
            <a:spAutoFit/>
          </a:bodyPr>
          <a:lstStyle/>
          <a:p>
            <a:pPr marL="180000" indent="-180000">
              <a:lnSpc>
                <a:spcPts val="2000"/>
              </a:lnSpc>
              <a:spcBef>
                <a:spcPts val="600"/>
              </a:spcBef>
              <a:buFont typeface="Calibri" panose="020F0502020204030204" pitchFamily="34" charset="0"/>
              <a:buChar char="&gt;"/>
            </a:pPr>
            <a:r>
              <a:rPr lang="it-IT" b="1" dirty="0"/>
              <a:t>Eliminate le «notifiche esito committente» </a:t>
            </a:r>
            <a:r>
              <a:rPr lang="it-IT" dirty="0"/>
              <a:t>per soggetti passivi IVA e consumatori (l’accettazione della fattura ricevuta rimane solo per le PA)</a:t>
            </a:r>
          </a:p>
          <a:p>
            <a:pPr marL="180000" indent="-180000">
              <a:lnSpc>
                <a:spcPts val="2000"/>
              </a:lnSpc>
              <a:spcBef>
                <a:spcPts val="600"/>
              </a:spcBef>
              <a:buFont typeface="Calibri" panose="020F0502020204030204" pitchFamily="34" charset="0"/>
              <a:buChar char="&gt;"/>
            </a:pPr>
            <a:r>
              <a:rPr lang="it-IT" b="1" dirty="0"/>
              <a:t>Notifiche al soggetto trasmittente </a:t>
            </a:r>
            <a:r>
              <a:rPr lang="it-IT" dirty="0"/>
              <a:t>di «</a:t>
            </a:r>
            <a:r>
              <a:rPr lang="it-IT" b="1" dirty="0"/>
              <a:t>buon esito</a:t>
            </a:r>
            <a:r>
              <a:rPr lang="it-IT" dirty="0"/>
              <a:t>» o di «</a:t>
            </a:r>
            <a:r>
              <a:rPr lang="it-IT" b="1" dirty="0"/>
              <a:t>impossibilità di recapito</a:t>
            </a:r>
            <a:r>
              <a:rPr lang="it-IT" dirty="0"/>
              <a:t>»  (in questo caso la fattura è disponibile nell’area riservata del committente) o di «</a:t>
            </a:r>
            <a:r>
              <a:rPr lang="it-IT" b="1" dirty="0"/>
              <a:t>scarto</a:t>
            </a:r>
            <a:r>
              <a:rPr lang="it-IT" dirty="0"/>
              <a:t>» in caso di mancato superamento di specifici controlli (in questo caso </a:t>
            </a:r>
            <a:r>
              <a:rPr lang="it-IT" b="1" dirty="0"/>
              <a:t>la fattura è considerata «non emessa»</a:t>
            </a:r>
            <a:r>
              <a:rPr lang="it-IT" dirty="0"/>
              <a:t>)</a:t>
            </a:r>
          </a:p>
          <a:p>
            <a:pPr marL="180000" indent="-180000">
              <a:lnSpc>
                <a:spcPts val="2000"/>
              </a:lnSpc>
              <a:spcBef>
                <a:spcPts val="600"/>
              </a:spcBef>
              <a:buFont typeface="Calibri" panose="020F0502020204030204" pitchFamily="34" charset="0"/>
              <a:buChar char="&gt;"/>
            </a:pPr>
            <a:r>
              <a:rPr lang="it-IT" dirty="0" err="1"/>
              <a:t>A.d.E</a:t>
            </a:r>
            <a:r>
              <a:rPr lang="it-IT" dirty="0"/>
              <a:t>. rende disponibili: </a:t>
            </a:r>
            <a:r>
              <a:rPr lang="it-IT" b="1" dirty="0"/>
              <a:t>software client</a:t>
            </a:r>
            <a:r>
              <a:rPr lang="it-IT" dirty="0"/>
              <a:t>, </a:t>
            </a:r>
            <a:r>
              <a:rPr lang="it-IT" b="1" dirty="0"/>
              <a:t>procedura web </a:t>
            </a:r>
            <a:r>
              <a:rPr lang="it-IT" dirty="0"/>
              <a:t>e </a:t>
            </a:r>
            <a:r>
              <a:rPr lang="it-IT" b="1" dirty="0" err="1"/>
              <a:t>app</a:t>
            </a:r>
            <a:r>
              <a:rPr lang="it-IT" dirty="0"/>
              <a:t> (in grado di leggere il </a:t>
            </a:r>
            <a:r>
              <a:rPr lang="it-IT" dirty="0" err="1"/>
              <a:t>QRCode</a:t>
            </a:r>
            <a:r>
              <a:rPr lang="it-IT" dirty="0"/>
              <a:t> per acquisire i dati identificativi del committente)</a:t>
            </a:r>
            <a:endParaRPr lang="it-IT" b="1" dirty="0"/>
          </a:p>
          <a:p>
            <a:pPr marL="180000" indent="-180000">
              <a:lnSpc>
                <a:spcPts val="2000"/>
              </a:lnSpc>
              <a:spcBef>
                <a:spcPts val="600"/>
              </a:spcBef>
              <a:buFont typeface="Calibri" panose="020F0502020204030204" pitchFamily="34" charset="0"/>
              <a:buChar char="&gt;"/>
            </a:pPr>
            <a:r>
              <a:rPr lang="it-IT" b="1" dirty="0" err="1"/>
              <a:t>S.d.I</a:t>
            </a:r>
            <a:r>
              <a:rPr lang="it-IT" b="1" dirty="0"/>
              <a:t>. accetta fatture elettroniche anche NON firmate digitalmente</a:t>
            </a:r>
          </a:p>
          <a:p>
            <a:pPr marL="180000" indent="-180000">
              <a:lnSpc>
                <a:spcPts val="2000"/>
              </a:lnSpc>
              <a:spcBef>
                <a:spcPts val="600"/>
              </a:spcBef>
              <a:buFont typeface="Calibri" panose="020F0502020204030204" pitchFamily="34" charset="0"/>
              <a:buChar char="&gt;"/>
            </a:pPr>
            <a:endParaRPr lang="it-IT" b="1" dirty="0"/>
          </a:p>
          <a:p>
            <a:pPr marL="285750" indent="-285750">
              <a:lnSpc>
                <a:spcPts val="2000"/>
              </a:lnSpc>
              <a:spcBef>
                <a:spcPts val="600"/>
              </a:spcBef>
              <a:buFont typeface="Wingdings" panose="05000000000000000000" pitchFamily="2" charset="2"/>
              <a:buChar char="Ø"/>
            </a:pPr>
            <a:endParaRPr lang="it-IT" dirty="0"/>
          </a:p>
        </p:txBody>
      </p:sp>
      <p:sp>
        <p:nvSpPr>
          <p:cNvPr id="9" name="Rettangolo 8">
            <a:extLst>
              <a:ext uri="{FF2B5EF4-FFF2-40B4-BE49-F238E27FC236}">
                <a16:creationId xmlns:a16="http://schemas.microsoft.com/office/drawing/2014/main" id="{9FB908BE-EA56-4511-BD01-1D5D035FB360}"/>
              </a:ext>
            </a:extLst>
          </p:cNvPr>
          <p:cNvSpPr/>
          <p:nvPr/>
        </p:nvSpPr>
        <p:spPr>
          <a:xfrm>
            <a:off x="899592" y="692696"/>
            <a:ext cx="4572000" cy="830997"/>
          </a:xfrm>
          <a:prstGeom prst="rect">
            <a:avLst/>
          </a:prstGeom>
        </p:spPr>
        <p:txBody>
          <a:bodyPr>
            <a:spAutoFit/>
          </a:bodyPr>
          <a:lstStyle/>
          <a:p>
            <a:r>
              <a:rPr lang="it-IT" sz="2400" b="1" dirty="0"/>
              <a:t>Fattura elettronica: principali novità introdotte il 30/04/18</a:t>
            </a:r>
          </a:p>
        </p:txBody>
      </p:sp>
      <p:pic>
        <p:nvPicPr>
          <p:cNvPr id="10" name="Immagine 9">
            <a:extLst>
              <a:ext uri="{FF2B5EF4-FFF2-40B4-BE49-F238E27FC236}">
                <a16:creationId xmlns:a16="http://schemas.microsoft.com/office/drawing/2014/main" id="{B1878ACE-E1A0-4F55-89B0-99F87C446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
        <p:nvSpPr>
          <p:cNvPr id="5" name="Rettangolo 4">
            <a:extLst>
              <a:ext uri="{FF2B5EF4-FFF2-40B4-BE49-F238E27FC236}">
                <a16:creationId xmlns:a16="http://schemas.microsoft.com/office/drawing/2014/main" id="{ABC1692B-3B01-4E2F-BF65-1DED24B016B3}"/>
              </a:ext>
            </a:extLst>
          </p:cNvPr>
          <p:cNvSpPr/>
          <p:nvPr/>
        </p:nvSpPr>
        <p:spPr>
          <a:xfrm>
            <a:off x="971600" y="4581128"/>
            <a:ext cx="7848872" cy="1528624"/>
          </a:xfrm>
          <a:prstGeom prst="rect">
            <a:avLst/>
          </a:prstGeom>
        </p:spPr>
        <p:txBody>
          <a:bodyPr wrap="square">
            <a:spAutoFit/>
          </a:bodyPr>
          <a:lstStyle/>
          <a:p>
            <a:pPr>
              <a:lnSpc>
                <a:spcPts val="2000"/>
              </a:lnSpc>
              <a:spcBef>
                <a:spcPts val="600"/>
              </a:spcBef>
            </a:pPr>
            <a:r>
              <a:rPr lang="it-IT" b="1" dirty="0" err="1"/>
              <a:t>S.d.I</a:t>
            </a:r>
            <a:r>
              <a:rPr lang="it-IT" b="1" dirty="0"/>
              <a:t>. accetta file XML anche con altre informazioni NON obbligatorie </a:t>
            </a:r>
            <a:r>
              <a:rPr lang="it-IT" dirty="0"/>
              <a:t>per l’integrazione della gestione del ciclo attivo/passivo del committente</a:t>
            </a:r>
          </a:p>
          <a:p>
            <a:pPr marL="180000" indent="-180000">
              <a:lnSpc>
                <a:spcPts val="2000"/>
              </a:lnSpc>
              <a:spcBef>
                <a:spcPts val="600"/>
              </a:spcBef>
              <a:buFont typeface="Calibri" panose="020F0502020204030204" pitchFamily="34" charset="0"/>
              <a:buChar char="&gt;"/>
            </a:pPr>
            <a:r>
              <a:rPr lang="it-IT" dirty="0" err="1"/>
              <a:t>S.d.I</a:t>
            </a:r>
            <a:r>
              <a:rPr lang="it-IT" dirty="0"/>
              <a:t>. individua la «</a:t>
            </a:r>
            <a:r>
              <a:rPr lang="it-IT" b="1" dirty="0"/>
              <a:t>data documento</a:t>
            </a:r>
            <a:r>
              <a:rPr lang="it-IT" dirty="0"/>
              <a:t>» come «</a:t>
            </a:r>
            <a:r>
              <a:rPr lang="it-IT" b="1" dirty="0"/>
              <a:t>data emissione</a:t>
            </a:r>
            <a:r>
              <a:rPr lang="it-IT" dirty="0"/>
              <a:t>» (per l’esigibilità dell’IVA) e la «</a:t>
            </a:r>
            <a:r>
              <a:rPr lang="it-IT" b="1" dirty="0"/>
              <a:t>data di ricezione</a:t>
            </a:r>
            <a:r>
              <a:rPr lang="it-IT" dirty="0"/>
              <a:t>» (per la detraibilità dell’IVA)</a:t>
            </a:r>
          </a:p>
          <a:p>
            <a:pPr>
              <a:lnSpc>
                <a:spcPts val="2000"/>
              </a:lnSpc>
              <a:spcBef>
                <a:spcPts val="600"/>
              </a:spcBef>
            </a:pPr>
            <a:endParaRPr lang="it-IT" dirty="0">
              <a:solidFill>
                <a:srgbClr val="FF0000"/>
              </a:solidFill>
            </a:endParaRPr>
          </a:p>
        </p:txBody>
      </p:sp>
    </p:spTree>
    <p:extLst>
      <p:ext uri="{BB962C8B-B14F-4D97-AF65-F5344CB8AC3E}">
        <p14:creationId xmlns:p14="http://schemas.microsoft.com/office/powerpoint/2010/main" val="238499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8B710CC-222D-4253-A876-AD37C7809904}"/>
              </a:ext>
            </a:extLst>
          </p:cNvPr>
          <p:cNvSpPr/>
          <p:nvPr/>
        </p:nvSpPr>
        <p:spPr>
          <a:xfrm>
            <a:off x="1115616" y="1916832"/>
            <a:ext cx="7488832" cy="3970318"/>
          </a:xfrm>
          <a:prstGeom prst="rect">
            <a:avLst/>
          </a:prstGeom>
        </p:spPr>
        <p:txBody>
          <a:bodyPr wrap="square">
            <a:spAutoFit/>
          </a:bodyPr>
          <a:lstStyle/>
          <a:p>
            <a:r>
              <a:rPr lang="it-IT" b="1" dirty="0">
                <a:solidFill>
                  <a:srgbClr val="FF0000"/>
                </a:solidFill>
              </a:rPr>
              <a:t>Il 30 aprile 2018 l'Agenzia delle Entrate ha inoltre  emanato il Provvedimento  n. 89757/2018 con allegate specifiche tecniche :</a:t>
            </a:r>
            <a:endParaRPr lang="it-IT" dirty="0"/>
          </a:p>
          <a:p>
            <a:endParaRPr lang="it-IT" dirty="0"/>
          </a:p>
          <a:p>
            <a:r>
              <a:rPr lang="it-IT" dirty="0"/>
              <a:t>Regole tecniche per l’emissione e la ricezione delle fatture elettroniche per le cessioni di beni e le prestazioni di servizi effettuate tra soggetti residenti, stabiliti o identificati nel territorio dello Stato e per le relative variazioni, utilizzando il Sistema di Interscambio, nonché per la trasmissione telematica dei dati delle operazioni di cessione di beni e prestazioni di servizi transfrontaliere e per l’attuazione delle ulteriori disposizioni di cui all’articolo 1, commi 6, 6bis e 6ter, del </a:t>
            </a:r>
            <a:r>
              <a:rPr lang="it-IT" dirty="0">
                <a:hlinkClick r:id="rId2"/>
              </a:rPr>
              <a:t>decreto legislativo 5 agosto 2015, n. 127. </a:t>
            </a:r>
            <a:endParaRPr lang="it-IT" dirty="0"/>
          </a:p>
          <a:p>
            <a:r>
              <a:rPr lang="it-IT" b="1" dirty="0"/>
              <a:t>Vi invitiamo a visionare il Provvedimento:</a:t>
            </a:r>
          </a:p>
          <a:p>
            <a:r>
              <a:rPr lang="it-IT" b="1" dirty="0">
                <a:solidFill>
                  <a:srgbClr val="FF0000"/>
                </a:solidFill>
                <a:hlinkClick r:id="rId3"/>
              </a:rPr>
              <a:t>Provvedimento  n. 89757/2018</a:t>
            </a:r>
            <a:endParaRPr lang="it-IT" b="1" dirty="0">
              <a:solidFill>
                <a:srgbClr val="FF0000"/>
              </a:solidFill>
            </a:endParaRPr>
          </a:p>
          <a:p>
            <a:endParaRPr lang="it-IT" b="1" dirty="0">
              <a:solidFill>
                <a:srgbClr val="FF0000"/>
              </a:solidFill>
            </a:endParaRPr>
          </a:p>
          <a:p>
            <a:r>
              <a:rPr lang="it-IT" b="1" dirty="0">
                <a:solidFill>
                  <a:srgbClr val="FF0000"/>
                </a:solidFill>
                <a:hlinkClick r:id="rId4"/>
              </a:rPr>
              <a:t>Circolare n. 13 del 2 Luglio 2018</a:t>
            </a:r>
            <a:endParaRPr lang="it-IT" b="1" dirty="0">
              <a:solidFill>
                <a:srgbClr val="FF0000"/>
              </a:solidFill>
            </a:endParaRPr>
          </a:p>
        </p:txBody>
      </p:sp>
      <p:pic>
        <p:nvPicPr>
          <p:cNvPr id="3" name="Immagine 2">
            <a:extLst>
              <a:ext uri="{FF2B5EF4-FFF2-40B4-BE49-F238E27FC236}">
                <a16:creationId xmlns:a16="http://schemas.microsoft.com/office/drawing/2014/main" id="{03319079-1093-41CA-9A48-0DF314B4C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3" y="288295"/>
            <a:ext cx="3024335" cy="1017211"/>
          </a:xfrm>
          <a:prstGeom prst="rect">
            <a:avLst/>
          </a:prstGeom>
        </p:spPr>
      </p:pic>
    </p:spTree>
    <p:extLst>
      <p:ext uri="{BB962C8B-B14F-4D97-AF65-F5344CB8AC3E}">
        <p14:creationId xmlns:p14="http://schemas.microsoft.com/office/powerpoint/2010/main" val="834842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380AF89-395D-4123-9C96-963556D66445}"/>
              </a:ext>
            </a:extLst>
          </p:cNvPr>
          <p:cNvSpPr/>
          <p:nvPr/>
        </p:nvSpPr>
        <p:spPr>
          <a:xfrm>
            <a:off x="755576" y="836712"/>
            <a:ext cx="4536504" cy="430887"/>
          </a:xfrm>
          <a:prstGeom prst="rect">
            <a:avLst/>
          </a:prstGeom>
        </p:spPr>
        <p:txBody>
          <a:bodyPr wrap="square">
            <a:spAutoFit/>
          </a:bodyPr>
          <a:lstStyle/>
          <a:p>
            <a:pPr algn="just"/>
            <a:r>
              <a:rPr lang="it-IT" sz="2200" b="1" dirty="0">
                <a:latin typeface="open sans"/>
              </a:rPr>
              <a:t>VANTAGGI OPERATIVI</a:t>
            </a:r>
            <a:endParaRPr lang="it-IT" sz="2200" b="1" i="0" u="none" strike="noStrike" dirty="0">
              <a:effectLst/>
              <a:latin typeface="open sans"/>
            </a:endParaRPr>
          </a:p>
        </p:txBody>
      </p:sp>
      <p:sp>
        <p:nvSpPr>
          <p:cNvPr id="6" name="CasellaDiTesto 5">
            <a:extLst>
              <a:ext uri="{FF2B5EF4-FFF2-40B4-BE49-F238E27FC236}">
                <a16:creationId xmlns:a16="http://schemas.microsoft.com/office/drawing/2014/main" id="{91E52D6B-84C2-4B81-87A0-78CF9563815F}"/>
              </a:ext>
            </a:extLst>
          </p:cNvPr>
          <p:cNvSpPr txBox="1"/>
          <p:nvPr/>
        </p:nvSpPr>
        <p:spPr>
          <a:xfrm>
            <a:off x="899592" y="1988840"/>
            <a:ext cx="7344816" cy="762098"/>
          </a:xfrm>
          <a:prstGeom prst="rect">
            <a:avLst/>
          </a:prstGeom>
          <a:solidFill>
            <a:srgbClr val="F1F10F"/>
          </a:solidFill>
          <a:ln>
            <a:solidFill>
              <a:srgbClr val="0070C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algn="ctr"/>
            <a:r>
              <a:rPr lang="it-IT" sz="2400" b="1" dirty="0">
                <a:solidFill>
                  <a:schemeClr val="tx1"/>
                </a:solidFill>
              </a:rPr>
              <a:t>Il dato deve essere inserito una sola volta, in origine:</a:t>
            </a:r>
          </a:p>
          <a:p>
            <a:pPr algn="ctr"/>
            <a:r>
              <a:rPr lang="it-IT" sz="2400" b="1" dirty="0">
                <a:solidFill>
                  <a:schemeClr val="tx1"/>
                </a:solidFill>
              </a:rPr>
              <a:t> con la fatturazione elettronica</a:t>
            </a:r>
          </a:p>
        </p:txBody>
      </p:sp>
      <p:sp>
        <p:nvSpPr>
          <p:cNvPr id="7" name="CasellaDiTesto 6">
            <a:extLst>
              <a:ext uri="{FF2B5EF4-FFF2-40B4-BE49-F238E27FC236}">
                <a16:creationId xmlns:a16="http://schemas.microsoft.com/office/drawing/2014/main" id="{A2BAEB4D-9D44-4827-BF52-12E2FE72690D}"/>
              </a:ext>
            </a:extLst>
          </p:cNvPr>
          <p:cNvSpPr txBox="1"/>
          <p:nvPr/>
        </p:nvSpPr>
        <p:spPr>
          <a:xfrm>
            <a:off x="827584" y="4725144"/>
            <a:ext cx="7344816" cy="762098"/>
          </a:xfrm>
          <a:prstGeom prst="rect">
            <a:avLst/>
          </a:prstGeom>
          <a:solidFill>
            <a:srgbClr val="F1F10F">
              <a:alpha val="83000"/>
            </a:srgbClr>
          </a:solidFill>
          <a:ln>
            <a:solidFill>
              <a:srgbClr val="0070C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algn="ctr"/>
            <a:r>
              <a:rPr lang="it-IT" sz="2400" b="1" dirty="0">
                <a:solidFill>
                  <a:schemeClr val="tx1"/>
                </a:solidFill>
              </a:rPr>
              <a:t>La fattura elettronica non può essere registrata e controllata con le stesse modalità di una cartacea</a:t>
            </a:r>
          </a:p>
        </p:txBody>
      </p:sp>
      <p:sp>
        <p:nvSpPr>
          <p:cNvPr id="8" name="CasellaDiTesto 7">
            <a:extLst>
              <a:ext uri="{FF2B5EF4-FFF2-40B4-BE49-F238E27FC236}">
                <a16:creationId xmlns:a16="http://schemas.microsoft.com/office/drawing/2014/main" id="{F6FE550E-1AF2-4594-B511-FA9215F3E888}"/>
              </a:ext>
            </a:extLst>
          </p:cNvPr>
          <p:cNvSpPr txBox="1"/>
          <p:nvPr/>
        </p:nvSpPr>
        <p:spPr>
          <a:xfrm>
            <a:off x="827584" y="3429000"/>
            <a:ext cx="7344816" cy="762098"/>
          </a:xfrm>
          <a:prstGeom prst="rect">
            <a:avLst/>
          </a:prstGeom>
          <a:solidFill>
            <a:srgbClr val="F1F10F"/>
          </a:solidFill>
          <a:ln>
            <a:solidFill>
              <a:srgbClr val="0070C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algn="ctr"/>
            <a:r>
              <a:rPr lang="it-IT" sz="2400" b="1" dirty="0">
                <a:solidFill>
                  <a:schemeClr val="tx1"/>
                </a:solidFill>
              </a:rPr>
              <a:t>I processi di gestione amministrativa devono essere ripensati in chiave digitale</a:t>
            </a:r>
          </a:p>
        </p:txBody>
      </p:sp>
      <p:pic>
        <p:nvPicPr>
          <p:cNvPr id="11" name="Immagine 10">
            <a:extLst>
              <a:ext uri="{FF2B5EF4-FFF2-40B4-BE49-F238E27FC236}">
                <a16:creationId xmlns:a16="http://schemas.microsoft.com/office/drawing/2014/main" id="{71653D8E-8D34-4932-8F0A-896666D7E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Tree>
    <p:extLst>
      <p:ext uri="{BB962C8B-B14F-4D97-AF65-F5344CB8AC3E}">
        <p14:creationId xmlns:p14="http://schemas.microsoft.com/office/powerpoint/2010/main" val="3327940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BABCBA2-E2EB-438D-839F-E1BDF8444B0B}"/>
              </a:ext>
            </a:extLst>
          </p:cNvPr>
          <p:cNvPicPr>
            <a:picLocks noChangeAspect="1"/>
          </p:cNvPicPr>
          <p:nvPr/>
        </p:nvPicPr>
        <p:blipFill>
          <a:blip r:embed="rId2"/>
          <a:stretch>
            <a:fillRect/>
          </a:stretch>
        </p:blipFill>
        <p:spPr>
          <a:xfrm>
            <a:off x="366712" y="908720"/>
            <a:ext cx="8410575" cy="5025355"/>
          </a:xfrm>
          <a:prstGeom prst="rect">
            <a:avLst/>
          </a:prstGeom>
        </p:spPr>
      </p:pic>
      <p:sp>
        <p:nvSpPr>
          <p:cNvPr id="3" name="Rettangolo 2">
            <a:extLst>
              <a:ext uri="{FF2B5EF4-FFF2-40B4-BE49-F238E27FC236}">
                <a16:creationId xmlns:a16="http://schemas.microsoft.com/office/drawing/2014/main" id="{44B2E842-2FEF-4F04-9410-4C3524391590}"/>
              </a:ext>
            </a:extLst>
          </p:cNvPr>
          <p:cNvSpPr/>
          <p:nvPr/>
        </p:nvSpPr>
        <p:spPr>
          <a:xfrm>
            <a:off x="467544" y="260648"/>
            <a:ext cx="4536504" cy="430887"/>
          </a:xfrm>
          <a:prstGeom prst="rect">
            <a:avLst/>
          </a:prstGeom>
        </p:spPr>
        <p:txBody>
          <a:bodyPr wrap="square">
            <a:spAutoFit/>
          </a:bodyPr>
          <a:lstStyle/>
          <a:p>
            <a:pPr algn="just"/>
            <a:r>
              <a:rPr lang="it-IT" sz="2200" b="1" dirty="0">
                <a:latin typeface="open sans"/>
              </a:rPr>
              <a:t>VANTAGGI OPERATIVI</a:t>
            </a:r>
            <a:endParaRPr lang="it-IT" sz="2200" b="1" i="0" u="none" strike="noStrike" dirty="0">
              <a:effectLst/>
              <a:latin typeface="open sans"/>
            </a:endParaRPr>
          </a:p>
        </p:txBody>
      </p:sp>
    </p:spTree>
    <p:extLst>
      <p:ext uri="{BB962C8B-B14F-4D97-AF65-F5344CB8AC3E}">
        <p14:creationId xmlns:p14="http://schemas.microsoft.com/office/powerpoint/2010/main" val="2466634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017A835-B1A2-4E44-A772-7F77C4942F8B}"/>
              </a:ext>
            </a:extLst>
          </p:cNvPr>
          <p:cNvPicPr>
            <a:picLocks noChangeAspect="1"/>
          </p:cNvPicPr>
          <p:nvPr/>
        </p:nvPicPr>
        <p:blipFill>
          <a:blip r:embed="rId2"/>
          <a:stretch>
            <a:fillRect/>
          </a:stretch>
        </p:blipFill>
        <p:spPr>
          <a:xfrm>
            <a:off x="827584" y="1772816"/>
            <a:ext cx="7419975" cy="3086100"/>
          </a:xfrm>
          <a:prstGeom prst="rect">
            <a:avLst/>
          </a:prstGeom>
        </p:spPr>
      </p:pic>
      <p:pic>
        <p:nvPicPr>
          <p:cNvPr id="3" name="Immagine 2">
            <a:extLst>
              <a:ext uri="{FF2B5EF4-FFF2-40B4-BE49-F238E27FC236}">
                <a16:creationId xmlns:a16="http://schemas.microsoft.com/office/drawing/2014/main" id="{7CC0C924-58CB-4207-A345-661E87969EA7}"/>
              </a:ext>
            </a:extLst>
          </p:cNvPr>
          <p:cNvPicPr>
            <a:picLocks noChangeAspect="1"/>
          </p:cNvPicPr>
          <p:nvPr/>
        </p:nvPicPr>
        <p:blipFill>
          <a:blip r:embed="rId3"/>
          <a:stretch>
            <a:fillRect/>
          </a:stretch>
        </p:blipFill>
        <p:spPr>
          <a:xfrm>
            <a:off x="5724128" y="4869160"/>
            <a:ext cx="2790825" cy="1459632"/>
          </a:xfrm>
          <a:prstGeom prst="rect">
            <a:avLst/>
          </a:prstGeom>
        </p:spPr>
      </p:pic>
      <p:sp>
        <p:nvSpPr>
          <p:cNvPr id="4" name="Rettangolo 3">
            <a:extLst>
              <a:ext uri="{FF2B5EF4-FFF2-40B4-BE49-F238E27FC236}">
                <a16:creationId xmlns:a16="http://schemas.microsoft.com/office/drawing/2014/main" id="{6362974E-6D4E-48DD-8316-659EA5885528}"/>
              </a:ext>
            </a:extLst>
          </p:cNvPr>
          <p:cNvSpPr/>
          <p:nvPr/>
        </p:nvSpPr>
        <p:spPr>
          <a:xfrm>
            <a:off x="467544" y="764704"/>
            <a:ext cx="4536504" cy="430887"/>
          </a:xfrm>
          <a:prstGeom prst="rect">
            <a:avLst/>
          </a:prstGeom>
        </p:spPr>
        <p:txBody>
          <a:bodyPr wrap="square">
            <a:spAutoFit/>
          </a:bodyPr>
          <a:lstStyle/>
          <a:p>
            <a:pPr algn="just"/>
            <a:r>
              <a:rPr lang="it-IT" sz="2200" b="1" dirty="0">
                <a:latin typeface="open sans"/>
              </a:rPr>
              <a:t>Sanzione per mancata emissione </a:t>
            </a:r>
            <a:endParaRPr lang="it-IT" sz="2200" b="1" i="0" u="none" strike="noStrike" dirty="0">
              <a:effectLst/>
              <a:latin typeface="open sans"/>
            </a:endParaRPr>
          </a:p>
        </p:txBody>
      </p:sp>
      <p:pic>
        <p:nvPicPr>
          <p:cNvPr id="5" name="Immagine 4">
            <a:extLst>
              <a:ext uri="{FF2B5EF4-FFF2-40B4-BE49-F238E27FC236}">
                <a16:creationId xmlns:a16="http://schemas.microsoft.com/office/drawing/2014/main" id="{0CC1D85B-E686-4739-8572-47D20AA5A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Tree>
    <p:extLst>
      <p:ext uri="{BB962C8B-B14F-4D97-AF65-F5344CB8AC3E}">
        <p14:creationId xmlns:p14="http://schemas.microsoft.com/office/powerpoint/2010/main" val="2752752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648A4B6-B738-4845-8509-52E260EEA00E}"/>
              </a:ext>
            </a:extLst>
          </p:cNvPr>
          <p:cNvPicPr>
            <a:picLocks noChangeAspect="1"/>
          </p:cNvPicPr>
          <p:nvPr/>
        </p:nvPicPr>
        <p:blipFill rotWithShape="1">
          <a:blip r:embed="rId2"/>
          <a:srcRect l="29601"/>
          <a:stretch/>
        </p:blipFill>
        <p:spPr>
          <a:xfrm>
            <a:off x="3275856" y="1844824"/>
            <a:ext cx="5344293" cy="3952875"/>
          </a:xfrm>
          <a:prstGeom prst="rect">
            <a:avLst/>
          </a:prstGeom>
        </p:spPr>
      </p:pic>
      <p:pic>
        <p:nvPicPr>
          <p:cNvPr id="3" name="Immagine 2">
            <a:extLst>
              <a:ext uri="{FF2B5EF4-FFF2-40B4-BE49-F238E27FC236}">
                <a16:creationId xmlns:a16="http://schemas.microsoft.com/office/drawing/2014/main" id="{D0C94792-C7CF-4672-8E4D-AA2ED22B0987}"/>
              </a:ext>
            </a:extLst>
          </p:cNvPr>
          <p:cNvPicPr>
            <a:picLocks noChangeAspect="1"/>
          </p:cNvPicPr>
          <p:nvPr/>
        </p:nvPicPr>
        <p:blipFill>
          <a:blip r:embed="rId3"/>
          <a:stretch>
            <a:fillRect/>
          </a:stretch>
        </p:blipFill>
        <p:spPr>
          <a:xfrm>
            <a:off x="827584" y="1916832"/>
            <a:ext cx="2381250" cy="2543175"/>
          </a:xfrm>
          <a:prstGeom prst="rect">
            <a:avLst/>
          </a:prstGeom>
        </p:spPr>
      </p:pic>
      <p:pic>
        <p:nvPicPr>
          <p:cNvPr id="4" name="Immagine 3">
            <a:extLst>
              <a:ext uri="{FF2B5EF4-FFF2-40B4-BE49-F238E27FC236}">
                <a16:creationId xmlns:a16="http://schemas.microsoft.com/office/drawing/2014/main" id="{0625E688-414E-45B1-8F05-E82F2EFD1326}"/>
              </a:ext>
            </a:extLst>
          </p:cNvPr>
          <p:cNvPicPr>
            <a:picLocks noChangeAspect="1"/>
          </p:cNvPicPr>
          <p:nvPr/>
        </p:nvPicPr>
        <p:blipFill>
          <a:blip r:embed="rId4"/>
          <a:stretch>
            <a:fillRect/>
          </a:stretch>
        </p:blipFill>
        <p:spPr>
          <a:xfrm>
            <a:off x="1187624" y="5013176"/>
            <a:ext cx="2152650" cy="638175"/>
          </a:xfrm>
          <a:prstGeom prst="rect">
            <a:avLst/>
          </a:prstGeom>
        </p:spPr>
      </p:pic>
      <p:pic>
        <p:nvPicPr>
          <p:cNvPr id="5" name="Immagine 4">
            <a:extLst>
              <a:ext uri="{FF2B5EF4-FFF2-40B4-BE49-F238E27FC236}">
                <a16:creationId xmlns:a16="http://schemas.microsoft.com/office/drawing/2014/main" id="{0FCD5A92-EFA2-4755-A571-99C3A2E6626F}"/>
              </a:ext>
            </a:extLst>
          </p:cNvPr>
          <p:cNvPicPr>
            <a:picLocks noChangeAspect="1"/>
          </p:cNvPicPr>
          <p:nvPr/>
        </p:nvPicPr>
        <p:blipFill>
          <a:blip r:embed="rId5"/>
          <a:stretch>
            <a:fillRect/>
          </a:stretch>
        </p:blipFill>
        <p:spPr>
          <a:xfrm>
            <a:off x="1835696" y="4509120"/>
            <a:ext cx="771525" cy="409575"/>
          </a:xfrm>
          <a:prstGeom prst="rect">
            <a:avLst/>
          </a:prstGeom>
        </p:spPr>
      </p:pic>
      <p:sp>
        <p:nvSpPr>
          <p:cNvPr id="6" name="Rettangolo 5">
            <a:extLst>
              <a:ext uri="{FF2B5EF4-FFF2-40B4-BE49-F238E27FC236}">
                <a16:creationId xmlns:a16="http://schemas.microsoft.com/office/drawing/2014/main" id="{DA6EE4A4-E31F-4588-8C0E-A1D263FCA767}"/>
              </a:ext>
            </a:extLst>
          </p:cNvPr>
          <p:cNvSpPr/>
          <p:nvPr/>
        </p:nvSpPr>
        <p:spPr>
          <a:xfrm>
            <a:off x="467544" y="764704"/>
            <a:ext cx="4680520" cy="430887"/>
          </a:xfrm>
          <a:prstGeom prst="rect">
            <a:avLst/>
          </a:prstGeom>
        </p:spPr>
        <p:txBody>
          <a:bodyPr wrap="square">
            <a:spAutoFit/>
          </a:bodyPr>
          <a:lstStyle/>
          <a:p>
            <a:pPr algn="just"/>
            <a:r>
              <a:rPr lang="it-IT" sz="2200" b="1" dirty="0">
                <a:latin typeface="open sans"/>
              </a:rPr>
              <a:t>Regolarizzazione con Autofattura</a:t>
            </a:r>
            <a:endParaRPr lang="it-IT" sz="2200" b="1" i="0" u="none" strike="noStrike" dirty="0">
              <a:effectLst/>
              <a:latin typeface="open sans"/>
            </a:endParaRPr>
          </a:p>
        </p:txBody>
      </p:sp>
      <p:pic>
        <p:nvPicPr>
          <p:cNvPr id="7" name="Immagine 6">
            <a:extLst>
              <a:ext uri="{FF2B5EF4-FFF2-40B4-BE49-F238E27FC236}">
                <a16:creationId xmlns:a16="http://schemas.microsoft.com/office/drawing/2014/main" id="{5FA15DE8-972A-48C4-83F8-F8E2B74466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Tree>
    <p:extLst>
      <p:ext uri="{BB962C8B-B14F-4D97-AF65-F5344CB8AC3E}">
        <p14:creationId xmlns:p14="http://schemas.microsoft.com/office/powerpoint/2010/main" val="1405990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273176FD-279B-4199-9CCD-59A1A88BFA2F}"/>
              </a:ext>
            </a:extLst>
          </p:cNvPr>
          <p:cNvPicPr>
            <a:picLocks noChangeAspect="1"/>
          </p:cNvPicPr>
          <p:nvPr/>
        </p:nvPicPr>
        <p:blipFill>
          <a:blip r:embed="rId2"/>
          <a:stretch>
            <a:fillRect/>
          </a:stretch>
        </p:blipFill>
        <p:spPr>
          <a:xfrm>
            <a:off x="0" y="332656"/>
            <a:ext cx="9143999" cy="5510931"/>
          </a:xfrm>
          <a:prstGeom prst="rect">
            <a:avLst/>
          </a:prstGeom>
        </p:spPr>
      </p:pic>
    </p:spTree>
    <p:extLst>
      <p:ext uri="{BB962C8B-B14F-4D97-AF65-F5344CB8AC3E}">
        <p14:creationId xmlns:p14="http://schemas.microsoft.com/office/powerpoint/2010/main" val="4218026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617D793-206B-422C-82A1-12FEEF319559}"/>
              </a:ext>
            </a:extLst>
          </p:cNvPr>
          <p:cNvSpPr/>
          <p:nvPr/>
        </p:nvSpPr>
        <p:spPr>
          <a:xfrm>
            <a:off x="683568" y="1988840"/>
            <a:ext cx="7632848" cy="2862322"/>
          </a:xfrm>
          <a:prstGeom prst="rect">
            <a:avLst/>
          </a:prstGeom>
        </p:spPr>
        <p:txBody>
          <a:bodyPr wrap="square">
            <a:spAutoFit/>
          </a:bodyPr>
          <a:lstStyle/>
          <a:p>
            <a:r>
              <a:rPr lang="it-IT" sz="2000" i="1" dirty="0"/>
              <a:t>A partire dal 1° gennaio 2019 </a:t>
            </a:r>
            <a:r>
              <a:rPr lang="it-IT" sz="2000" b="1" i="1" dirty="0"/>
              <a:t>la fatturazione elettronica</a:t>
            </a:r>
            <a:r>
              <a:rPr lang="it-IT" sz="2000" i="1" dirty="0"/>
              <a:t> </a:t>
            </a:r>
            <a:r>
              <a:rPr lang="it-IT" sz="2000" b="1" i="1" dirty="0"/>
              <a:t>costituirà un obbligo generalizzato</a:t>
            </a:r>
            <a:r>
              <a:rPr lang="it-IT" sz="2000" i="1" dirty="0"/>
              <a:t>, quindi, non solo per le cessioni nei confronti della Pubblica amministrazione, ma anche per le cessioni tra privati, </a:t>
            </a:r>
            <a:r>
              <a:rPr lang="it-IT" sz="2000" b="1" i="1" dirty="0"/>
              <a:t>conseguentemente verrà abrogato lo spesometro.</a:t>
            </a:r>
          </a:p>
          <a:p>
            <a:endParaRPr lang="it-IT" sz="2000" i="1" dirty="0"/>
          </a:p>
          <a:p>
            <a:r>
              <a:rPr lang="it-IT" sz="2000" i="1" dirty="0"/>
              <a:t>L’acquisizione in tempo reale dei dati delle fatture emesse e ricevute sarà un potente strumento di controllo e al tempo stesso di alleggerimento dei controlli invasivi sui contribuenti.</a:t>
            </a:r>
            <a:endParaRPr lang="it-IT" sz="2000" dirty="0"/>
          </a:p>
          <a:p>
            <a:endParaRPr lang="it-IT" sz="2000" dirty="0"/>
          </a:p>
        </p:txBody>
      </p:sp>
      <p:pic>
        <p:nvPicPr>
          <p:cNvPr id="4" name="Immagine 3">
            <a:extLst>
              <a:ext uri="{FF2B5EF4-FFF2-40B4-BE49-F238E27FC236}">
                <a16:creationId xmlns:a16="http://schemas.microsoft.com/office/drawing/2014/main" id="{B4A1255F-3BDA-4F9A-811A-4F101E3C3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620688"/>
            <a:ext cx="2686247" cy="864096"/>
          </a:xfrm>
          <a:prstGeom prst="rect">
            <a:avLst/>
          </a:prstGeom>
        </p:spPr>
      </p:pic>
      <p:grpSp>
        <p:nvGrpSpPr>
          <p:cNvPr id="5" name="Gruppo 4">
            <a:extLst>
              <a:ext uri="{FF2B5EF4-FFF2-40B4-BE49-F238E27FC236}">
                <a16:creationId xmlns:a16="http://schemas.microsoft.com/office/drawing/2014/main" id="{2AA00AF9-DC68-4293-9235-A3CFA0D115CC}"/>
              </a:ext>
            </a:extLst>
          </p:cNvPr>
          <p:cNvGrpSpPr/>
          <p:nvPr/>
        </p:nvGrpSpPr>
        <p:grpSpPr>
          <a:xfrm>
            <a:off x="467544" y="4581128"/>
            <a:ext cx="8208912" cy="1296144"/>
            <a:chOff x="2709389" y="890000"/>
            <a:chExt cx="6741003" cy="808507"/>
          </a:xfrm>
          <a:solidFill>
            <a:srgbClr val="FFFF00"/>
          </a:solidFill>
        </p:grpSpPr>
        <p:sp>
          <p:nvSpPr>
            <p:cNvPr id="6" name="Rettangolo con angoli arrotondati 5">
              <a:extLst>
                <a:ext uri="{FF2B5EF4-FFF2-40B4-BE49-F238E27FC236}">
                  <a16:creationId xmlns:a16="http://schemas.microsoft.com/office/drawing/2014/main" id="{50119EC2-5F87-4170-B6B8-E313E4BF69C8}"/>
                </a:ext>
              </a:extLst>
            </p:cNvPr>
            <p:cNvSpPr/>
            <p:nvPr/>
          </p:nvSpPr>
          <p:spPr>
            <a:xfrm>
              <a:off x="2709389" y="890000"/>
              <a:ext cx="6612299" cy="808507"/>
            </a:xfrm>
            <a:prstGeom prst="round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7" name="CasellaDiTesto 6">
              <a:extLst>
                <a:ext uri="{FF2B5EF4-FFF2-40B4-BE49-F238E27FC236}">
                  <a16:creationId xmlns:a16="http://schemas.microsoft.com/office/drawing/2014/main" id="{3B6156F8-FBEE-41DE-8314-AE8D8B2C9282}"/>
                </a:ext>
              </a:extLst>
            </p:cNvPr>
            <p:cNvSpPr txBox="1"/>
            <p:nvPr/>
          </p:nvSpPr>
          <p:spPr>
            <a:xfrm>
              <a:off x="2768521" y="953624"/>
              <a:ext cx="6681871" cy="72957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fontAlgn="base"/>
              <a:r>
                <a:rPr lang="it-IT" sz="2400" b="1" i="1" dirty="0"/>
                <a:t>«Al tempo stesso deve essere chiaro che la data di introduzione della fatturazione elettronica non subirà modifiche».</a:t>
              </a:r>
              <a:endParaRPr lang="it-IT" sz="2400" dirty="0"/>
            </a:p>
          </p:txBody>
        </p:sp>
      </p:grpSp>
      <p:grpSp>
        <p:nvGrpSpPr>
          <p:cNvPr id="8" name="Gruppo 7">
            <a:extLst>
              <a:ext uri="{FF2B5EF4-FFF2-40B4-BE49-F238E27FC236}">
                <a16:creationId xmlns:a16="http://schemas.microsoft.com/office/drawing/2014/main" id="{67DB64E9-5349-4B9E-9D5B-BC25F5092611}"/>
              </a:ext>
            </a:extLst>
          </p:cNvPr>
          <p:cNvGrpSpPr/>
          <p:nvPr/>
        </p:nvGrpSpPr>
        <p:grpSpPr>
          <a:xfrm>
            <a:off x="251520" y="27305"/>
            <a:ext cx="5688631" cy="1944596"/>
            <a:chOff x="2465978" y="-2237743"/>
            <a:chExt cx="4671396" cy="1240279"/>
          </a:xfrm>
        </p:grpSpPr>
        <p:sp>
          <p:nvSpPr>
            <p:cNvPr id="9" name="Rettangolo con angoli arrotondati 8">
              <a:extLst>
                <a:ext uri="{FF2B5EF4-FFF2-40B4-BE49-F238E27FC236}">
                  <a16:creationId xmlns:a16="http://schemas.microsoft.com/office/drawing/2014/main" id="{2479C7F2-8919-4CEB-BA53-F37AD312FC45}"/>
                </a:ext>
              </a:extLst>
            </p:cNvPr>
            <p:cNvSpPr/>
            <p:nvPr/>
          </p:nvSpPr>
          <p:spPr>
            <a:xfrm>
              <a:off x="2465978" y="-2237743"/>
              <a:ext cx="4671396" cy="1240279"/>
            </a:xfrm>
            <a:prstGeom prst="roundRect">
              <a:avLst/>
            </a:prstGeom>
            <a:solidFill>
              <a:srgbClr val="0070C0">
                <a:alpha val="90000"/>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endParaRPr lang="it-IT" dirty="0"/>
            </a:p>
          </p:txBody>
        </p:sp>
        <p:sp>
          <p:nvSpPr>
            <p:cNvPr id="10" name="CasellaDiTesto 9">
              <a:extLst>
                <a:ext uri="{FF2B5EF4-FFF2-40B4-BE49-F238E27FC236}">
                  <a16:creationId xmlns:a16="http://schemas.microsoft.com/office/drawing/2014/main" id="{2C1114EE-C94E-46B7-99CA-DAB365CD4900}"/>
                </a:ext>
              </a:extLst>
            </p:cNvPr>
            <p:cNvSpPr txBox="1"/>
            <p:nvPr/>
          </p:nvSpPr>
          <p:spPr>
            <a:xfrm>
              <a:off x="2643373" y="-2145645"/>
              <a:ext cx="4375739" cy="1081282"/>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endParaRPr lang="it-IT" sz="1600" b="1" dirty="0">
                <a:latin typeface="Verdana" panose="020B0604030504040204" pitchFamily="34" charset="0"/>
                <a:ea typeface="Verdana" panose="020B0604030504040204" pitchFamily="34" charset="0"/>
              </a:endParaRPr>
            </a:p>
            <a:p>
              <a:r>
                <a:rPr lang="it-IT" sz="1600" b="1" dirty="0">
                  <a:latin typeface="Verdana" panose="020B0604030504040204" pitchFamily="34" charset="0"/>
                  <a:ea typeface="Verdana" panose="020B0604030504040204" pitchFamily="34" charset="0"/>
                </a:rPr>
                <a:t>Ultimi Aggiornamenti:</a:t>
              </a:r>
            </a:p>
            <a:p>
              <a:endParaRPr lang="it-IT" sz="1600" b="1" dirty="0">
                <a:solidFill>
                  <a:srgbClr val="000000"/>
                </a:solidFill>
                <a:latin typeface="Verdana" panose="020B0604030504040204" pitchFamily="34" charset="0"/>
                <a:ea typeface="Verdana" panose="020B0604030504040204" pitchFamily="34" charset="0"/>
              </a:endParaRPr>
            </a:p>
            <a:p>
              <a:r>
                <a:rPr lang="it-IT" sz="2000" dirty="0">
                  <a:solidFill>
                    <a:srgbClr val="000000"/>
                  </a:solidFill>
                  <a:latin typeface="Verdana" panose="020B0604030504040204" pitchFamily="34" charset="0"/>
                </a:rPr>
                <a:t>Il Ministro dell’Economia </a:t>
              </a:r>
              <a:r>
                <a:rPr lang="it-IT" sz="2000" b="1" dirty="0">
                  <a:solidFill>
                    <a:srgbClr val="000000"/>
                  </a:solidFill>
                  <a:latin typeface="Verdana" panose="020B0604030504040204" pitchFamily="34" charset="0"/>
                </a:rPr>
                <a:t>Giovanni Tria</a:t>
              </a:r>
              <a:r>
                <a:rPr lang="it-IT" sz="2000" dirty="0">
                  <a:solidFill>
                    <a:srgbClr val="000000"/>
                  </a:solidFill>
                  <a:latin typeface="Verdana" panose="020B0604030504040204" pitchFamily="34" charset="0"/>
                </a:rPr>
                <a:t> </a:t>
              </a:r>
            </a:p>
            <a:p>
              <a:r>
                <a:rPr lang="it-IT" sz="2000" dirty="0">
                  <a:solidFill>
                    <a:srgbClr val="000000"/>
                  </a:solidFill>
                </a:rPr>
                <a:t>nel corso di un’audizione dinanzi alla Commissione finanze del Senato, il </a:t>
              </a:r>
              <a:r>
                <a:rPr lang="it-IT" sz="2000" dirty="0"/>
                <a:t>17 Luglio scorso , </a:t>
              </a:r>
              <a:r>
                <a:rPr lang="it-IT" sz="2000" dirty="0">
                  <a:solidFill>
                    <a:srgbClr val="000000"/>
                  </a:solidFill>
                </a:rPr>
                <a:t>dice che</a:t>
              </a:r>
              <a:endParaRPr lang="it-IT" sz="2000" dirty="0"/>
            </a:p>
            <a:p>
              <a:pPr fontAlgn="base"/>
              <a:endParaRPr lang="it-IT" sz="1200" dirty="0"/>
            </a:p>
          </p:txBody>
        </p:sp>
      </p:grpSp>
      <p:pic>
        <p:nvPicPr>
          <p:cNvPr id="3" name="Immagine 2">
            <a:extLst>
              <a:ext uri="{FF2B5EF4-FFF2-40B4-BE49-F238E27FC236}">
                <a16:creationId xmlns:a16="http://schemas.microsoft.com/office/drawing/2014/main" id="{A0E206D9-D3F7-4475-BD38-99FE8E41A415}"/>
              </a:ext>
            </a:extLst>
          </p:cNvPr>
          <p:cNvPicPr>
            <a:picLocks noChangeAspect="1"/>
          </p:cNvPicPr>
          <p:nvPr/>
        </p:nvPicPr>
        <p:blipFill>
          <a:blip r:embed="rId3"/>
          <a:stretch>
            <a:fillRect/>
          </a:stretch>
        </p:blipFill>
        <p:spPr>
          <a:xfrm>
            <a:off x="5940152" y="1628799"/>
            <a:ext cx="2736304" cy="305577"/>
          </a:xfrm>
          <a:prstGeom prst="rect">
            <a:avLst/>
          </a:prstGeom>
        </p:spPr>
      </p:pic>
    </p:spTree>
    <p:extLst>
      <p:ext uri="{BB962C8B-B14F-4D97-AF65-F5344CB8AC3E}">
        <p14:creationId xmlns:p14="http://schemas.microsoft.com/office/powerpoint/2010/main" val="3544920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B66B24A2-7778-4A98-B33C-90647F555006}"/>
              </a:ext>
            </a:extLst>
          </p:cNvPr>
          <p:cNvSpPr/>
          <p:nvPr/>
        </p:nvSpPr>
        <p:spPr>
          <a:xfrm>
            <a:off x="755576" y="1916832"/>
            <a:ext cx="7416824" cy="1323439"/>
          </a:xfrm>
          <a:prstGeom prst="rect">
            <a:avLst/>
          </a:prstGeom>
        </p:spPr>
        <p:txBody>
          <a:bodyPr wrap="square">
            <a:spAutoFit/>
          </a:bodyPr>
          <a:lstStyle/>
          <a:p>
            <a:pPr>
              <a:lnSpc>
                <a:spcPts val="2400"/>
              </a:lnSpc>
              <a:spcBef>
                <a:spcPts val="1200"/>
              </a:spcBef>
            </a:pPr>
            <a:r>
              <a:rPr lang="it-IT" sz="2000" dirty="0"/>
              <a:t>Anticipare l’obbligo di legge adottando la fattura elettronica tra privati già a partire </a:t>
            </a:r>
            <a:r>
              <a:rPr lang="it-IT" sz="2000" b="1" dirty="0"/>
              <a:t>da Settembre/Ottobre 2018 </a:t>
            </a:r>
            <a:r>
              <a:rPr lang="it-IT" sz="2000" dirty="0"/>
              <a:t>così da preparare il proprio personale amministrativo e predisporre il tutto con maggiore tranquillità .</a:t>
            </a:r>
          </a:p>
        </p:txBody>
      </p:sp>
      <p:sp>
        <p:nvSpPr>
          <p:cNvPr id="4" name="Rettangolo 3">
            <a:extLst>
              <a:ext uri="{FF2B5EF4-FFF2-40B4-BE49-F238E27FC236}">
                <a16:creationId xmlns:a16="http://schemas.microsoft.com/office/drawing/2014/main" id="{6C1F970A-AAF5-4CAC-8C5A-A1AD6146C5F3}"/>
              </a:ext>
            </a:extLst>
          </p:cNvPr>
          <p:cNvSpPr/>
          <p:nvPr/>
        </p:nvSpPr>
        <p:spPr>
          <a:xfrm>
            <a:off x="755576" y="836712"/>
            <a:ext cx="4958730" cy="461665"/>
          </a:xfrm>
          <a:prstGeom prst="rect">
            <a:avLst/>
          </a:prstGeom>
        </p:spPr>
        <p:txBody>
          <a:bodyPr wrap="none">
            <a:spAutoFit/>
          </a:bodyPr>
          <a:lstStyle/>
          <a:p>
            <a:r>
              <a:rPr lang="it-IT" sz="2400" b="1" dirty="0"/>
              <a:t>Fattura elettronica: i ns. suggerimenti</a:t>
            </a:r>
          </a:p>
        </p:txBody>
      </p:sp>
      <p:pic>
        <p:nvPicPr>
          <p:cNvPr id="5" name="Immagine 4">
            <a:extLst>
              <a:ext uri="{FF2B5EF4-FFF2-40B4-BE49-F238E27FC236}">
                <a16:creationId xmlns:a16="http://schemas.microsoft.com/office/drawing/2014/main" id="{ACC40F5E-1D13-4688-958F-6CD8436A0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pic>
        <p:nvPicPr>
          <p:cNvPr id="6" name="Immagine 5">
            <a:extLst>
              <a:ext uri="{FF2B5EF4-FFF2-40B4-BE49-F238E27FC236}">
                <a16:creationId xmlns:a16="http://schemas.microsoft.com/office/drawing/2014/main" id="{5E4CF691-E4B1-4C8D-AF16-AF3DAF1BD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3212976"/>
            <a:ext cx="3698356" cy="2593100"/>
          </a:xfrm>
          <a:prstGeom prst="rect">
            <a:avLst/>
          </a:prstGeom>
        </p:spPr>
      </p:pic>
    </p:spTree>
    <p:extLst>
      <p:ext uri="{BB962C8B-B14F-4D97-AF65-F5344CB8AC3E}">
        <p14:creationId xmlns:p14="http://schemas.microsoft.com/office/powerpoint/2010/main" val="2008254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1DBA773-BEDD-485B-B38B-A648D41DC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
        <p:nvSpPr>
          <p:cNvPr id="3" name="Rettangolo 2">
            <a:extLst>
              <a:ext uri="{FF2B5EF4-FFF2-40B4-BE49-F238E27FC236}">
                <a16:creationId xmlns:a16="http://schemas.microsoft.com/office/drawing/2014/main" id="{EC3E8FF4-B0C4-4185-9BD0-0B27ADE345BC}"/>
              </a:ext>
            </a:extLst>
          </p:cNvPr>
          <p:cNvSpPr/>
          <p:nvPr/>
        </p:nvSpPr>
        <p:spPr>
          <a:xfrm>
            <a:off x="1115616" y="2492897"/>
            <a:ext cx="5742384" cy="1122871"/>
          </a:xfrm>
          <a:prstGeom prst="rect">
            <a:avLst/>
          </a:prstGeom>
        </p:spPr>
        <p:txBody>
          <a:bodyPr wrap="square">
            <a:spAutoFit/>
          </a:bodyPr>
          <a:lstStyle/>
          <a:p>
            <a:pPr algn="ctr">
              <a:lnSpc>
                <a:spcPct val="107000"/>
              </a:lnSpc>
              <a:spcAft>
                <a:spcPts val="800"/>
              </a:spcAft>
            </a:pPr>
            <a:r>
              <a:rPr lang="it-IT" sz="3200" b="1" dirty="0">
                <a:solidFill>
                  <a:srgbClr val="FF0000"/>
                </a:solidFill>
                <a:latin typeface="Calibri" panose="020F0502020204030204" pitchFamily="34" charset="0"/>
                <a:ea typeface="Calibri" panose="020F0502020204030204" pitchFamily="34" charset="0"/>
                <a:cs typeface="Calibri" panose="020F0502020204030204" pitchFamily="34" charset="0"/>
              </a:rPr>
              <a:t>I PRIMI PASSI DA FARE VERSO LA FATTURAZIONE ELETTRONICA</a:t>
            </a:r>
            <a:endParaRPr lang="it-IT"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775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978815B0-BE5C-402E-8DC6-AC48201953F5}"/>
              </a:ext>
            </a:extLst>
          </p:cNvPr>
          <p:cNvGrpSpPr/>
          <p:nvPr/>
        </p:nvGrpSpPr>
        <p:grpSpPr>
          <a:xfrm>
            <a:off x="611560" y="2420888"/>
            <a:ext cx="8196198" cy="2736304"/>
            <a:chOff x="2709389" y="890000"/>
            <a:chExt cx="6612299" cy="808507"/>
          </a:xfrm>
        </p:grpSpPr>
        <p:sp>
          <p:nvSpPr>
            <p:cNvPr id="5" name="Rettangolo con angoli arrotondati 4">
              <a:extLst>
                <a:ext uri="{FF2B5EF4-FFF2-40B4-BE49-F238E27FC236}">
                  <a16:creationId xmlns:a16="http://schemas.microsoft.com/office/drawing/2014/main" id="{235F7615-822F-4FA3-B167-3B1B05880E95}"/>
                </a:ext>
              </a:extLst>
            </p:cNvPr>
            <p:cNvSpPr/>
            <p:nvPr/>
          </p:nvSpPr>
          <p:spPr>
            <a:xfrm>
              <a:off x="2709389" y="890000"/>
              <a:ext cx="6612299" cy="808507"/>
            </a:xfrm>
            <a:prstGeom prst="roundRect">
              <a:avLst/>
            </a:prstGeom>
            <a:solidFill>
              <a:schemeClr val="accent6">
                <a:lumMod val="75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6" name="CasellaDiTesto 5">
              <a:extLst>
                <a:ext uri="{FF2B5EF4-FFF2-40B4-BE49-F238E27FC236}">
                  <a16:creationId xmlns:a16="http://schemas.microsoft.com/office/drawing/2014/main" id="{D97FDA57-A3E5-42ED-9033-B80A9EC3FEB9}"/>
                </a:ext>
              </a:extLst>
            </p:cNvPr>
            <p:cNvSpPr txBox="1"/>
            <p:nvPr/>
          </p:nvSpPr>
          <p:spPr>
            <a:xfrm>
              <a:off x="2886784" y="953624"/>
              <a:ext cx="6267950" cy="687133"/>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endParaRPr lang="it-IT" sz="2400" u="sng" dirty="0"/>
            </a:p>
          </p:txBody>
        </p:sp>
      </p:grpSp>
      <p:sp>
        <p:nvSpPr>
          <p:cNvPr id="7" name="Rettangolo 6">
            <a:extLst>
              <a:ext uri="{FF2B5EF4-FFF2-40B4-BE49-F238E27FC236}">
                <a16:creationId xmlns:a16="http://schemas.microsoft.com/office/drawing/2014/main" id="{5A1320F0-B6E9-4883-8F18-A00C9B4E6FAF}"/>
              </a:ext>
            </a:extLst>
          </p:cNvPr>
          <p:cNvSpPr/>
          <p:nvPr/>
        </p:nvSpPr>
        <p:spPr>
          <a:xfrm>
            <a:off x="1115616" y="2708920"/>
            <a:ext cx="7632848" cy="2651047"/>
          </a:xfrm>
          <a:prstGeom prst="rect">
            <a:avLst/>
          </a:prstGeom>
        </p:spPr>
        <p:txBody>
          <a:bodyPr wrap="square">
            <a:spAutoFit/>
          </a:bodyPr>
          <a:lstStyle/>
          <a:p>
            <a:pPr>
              <a:lnSpc>
                <a:spcPct val="107000"/>
              </a:lnSpc>
              <a:spcAft>
                <a:spcPts val="800"/>
              </a:spcAft>
            </a:pPr>
            <a:r>
              <a:rPr lang="it-IT" sz="2400" b="1" dirty="0">
                <a:solidFill>
                  <a:srgbClr val="FF0000"/>
                </a:solidFill>
                <a:latin typeface="Calibri" panose="020F0502020204030204" pitchFamily="34" charset="0"/>
                <a:ea typeface="Calibri" panose="020F0502020204030204" pitchFamily="34" charset="0"/>
                <a:cs typeface="Calibri" panose="020F0502020204030204" pitchFamily="34" charset="0"/>
              </a:rPr>
              <a:t>Passo 1: </a:t>
            </a:r>
            <a:r>
              <a:rPr lang="it-IT" sz="2400" b="1" dirty="0">
                <a:latin typeface="Calibri" panose="020F0502020204030204" pitchFamily="34" charset="0"/>
                <a:ea typeface="Calibri" panose="020F0502020204030204" pitchFamily="34" charset="0"/>
                <a:cs typeface="Calibri" panose="020F0502020204030204" pitchFamily="34" charset="0"/>
              </a:rPr>
              <a:t>Richiedere a tutti i vostri clienti l’indirizzo telematico da utilizzare e inserirlo nell’anagrafica clienti del vostro gestionale.</a:t>
            </a:r>
          </a:p>
          <a:p>
            <a:pPr>
              <a:lnSpc>
                <a:spcPct val="107000"/>
              </a:lnSpc>
              <a:spcAft>
                <a:spcPts val="800"/>
              </a:spcAft>
            </a:pPr>
            <a:r>
              <a:rPr lang="it-IT" sz="2400" dirty="0">
                <a:latin typeface="Calibri" panose="020F0502020204030204" pitchFamily="34" charset="0"/>
                <a:ea typeface="Calibri" panose="020F0502020204030204" pitchFamily="34" charset="0"/>
                <a:cs typeface="Calibri" panose="020F0502020204030204" pitchFamily="34" charset="0"/>
              </a:rPr>
              <a:t>Il nostro personale tecnico di supporto clienti offre un servizio di assistenza per automatizzare l’operazione.</a:t>
            </a:r>
          </a:p>
          <a:p>
            <a:pPr>
              <a:lnSpc>
                <a:spcPct val="107000"/>
              </a:lnSpc>
              <a:spcAft>
                <a:spcPts val="800"/>
              </a:spcAft>
            </a:pPr>
            <a:endParaRPr lang="it-IT" sz="2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magine 15">
            <a:extLst>
              <a:ext uri="{FF2B5EF4-FFF2-40B4-BE49-F238E27FC236}">
                <a16:creationId xmlns:a16="http://schemas.microsoft.com/office/drawing/2014/main" id="{2276A1B7-CF3A-4593-AABD-75B96934C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
        <p:nvSpPr>
          <p:cNvPr id="17" name="Rettangolo 16">
            <a:extLst>
              <a:ext uri="{FF2B5EF4-FFF2-40B4-BE49-F238E27FC236}">
                <a16:creationId xmlns:a16="http://schemas.microsoft.com/office/drawing/2014/main" id="{2660FDA3-B00C-4527-B615-3EDA0122420E}"/>
              </a:ext>
            </a:extLst>
          </p:cNvPr>
          <p:cNvSpPr/>
          <p:nvPr/>
        </p:nvSpPr>
        <p:spPr>
          <a:xfrm>
            <a:off x="251520" y="620688"/>
            <a:ext cx="5256584" cy="800860"/>
          </a:xfrm>
          <a:prstGeom prst="rect">
            <a:avLst/>
          </a:prstGeom>
        </p:spPr>
        <p:txBody>
          <a:bodyPr wrap="square">
            <a:spAutoFit/>
          </a:bodyPr>
          <a:lstStyle/>
          <a:p>
            <a:pPr algn="ctr">
              <a:lnSpc>
                <a:spcPct val="107000"/>
              </a:lnSpc>
              <a:spcAft>
                <a:spcPts val="800"/>
              </a:spcAft>
            </a:pPr>
            <a:r>
              <a:rPr lang="it-IT" sz="2200" b="1" dirty="0">
                <a:solidFill>
                  <a:srgbClr val="FF0000"/>
                </a:solidFill>
                <a:latin typeface="Calibri" panose="020F0502020204030204" pitchFamily="34" charset="0"/>
                <a:ea typeface="Calibri" panose="020F0502020204030204" pitchFamily="34" charset="0"/>
                <a:cs typeface="Calibri" panose="020F0502020204030204" pitchFamily="34" charset="0"/>
              </a:rPr>
              <a:t>I PRIMI PASSI DA FARE VERSO LA FATTURAZIONE ELETTRONICA</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3632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BBC1F9F7-CF33-4D2F-AB9D-7A00DCD20A20}"/>
              </a:ext>
            </a:extLst>
          </p:cNvPr>
          <p:cNvGrpSpPr/>
          <p:nvPr/>
        </p:nvGrpSpPr>
        <p:grpSpPr>
          <a:xfrm>
            <a:off x="539552" y="1916832"/>
            <a:ext cx="7980174" cy="3456384"/>
            <a:chOff x="2709389" y="890000"/>
            <a:chExt cx="6612299" cy="808507"/>
          </a:xfrm>
        </p:grpSpPr>
        <p:sp>
          <p:nvSpPr>
            <p:cNvPr id="3" name="Rettangolo con angoli arrotondati 2">
              <a:extLst>
                <a:ext uri="{FF2B5EF4-FFF2-40B4-BE49-F238E27FC236}">
                  <a16:creationId xmlns:a16="http://schemas.microsoft.com/office/drawing/2014/main" id="{8D99ECCA-F2B3-4C96-87D9-38A4CAC4A59B}"/>
                </a:ext>
              </a:extLst>
            </p:cNvPr>
            <p:cNvSpPr/>
            <p:nvPr/>
          </p:nvSpPr>
          <p:spPr>
            <a:xfrm>
              <a:off x="2709389" y="890000"/>
              <a:ext cx="6612299" cy="808507"/>
            </a:xfrm>
            <a:prstGeom prst="roundRect">
              <a:avLst/>
            </a:prstGeom>
            <a:solidFill>
              <a:schemeClr val="accent6">
                <a:lumMod val="75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4" name="CasellaDiTesto 3">
              <a:extLst>
                <a:ext uri="{FF2B5EF4-FFF2-40B4-BE49-F238E27FC236}">
                  <a16:creationId xmlns:a16="http://schemas.microsoft.com/office/drawing/2014/main" id="{B7321780-AF50-4B37-A6DC-7DC4FA3C129F}"/>
                </a:ext>
              </a:extLst>
            </p:cNvPr>
            <p:cNvSpPr txBox="1"/>
            <p:nvPr/>
          </p:nvSpPr>
          <p:spPr>
            <a:xfrm>
              <a:off x="2886784" y="953624"/>
              <a:ext cx="6267950" cy="687133"/>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endParaRPr lang="it-IT" sz="2400" u="sng" dirty="0"/>
            </a:p>
          </p:txBody>
        </p:sp>
      </p:grpSp>
      <p:sp>
        <p:nvSpPr>
          <p:cNvPr id="5" name="Rettangolo 4">
            <a:extLst>
              <a:ext uri="{FF2B5EF4-FFF2-40B4-BE49-F238E27FC236}">
                <a16:creationId xmlns:a16="http://schemas.microsoft.com/office/drawing/2014/main" id="{B1D2BF50-E182-489D-A8D1-4183DFA75670}"/>
              </a:ext>
            </a:extLst>
          </p:cNvPr>
          <p:cNvSpPr/>
          <p:nvPr/>
        </p:nvSpPr>
        <p:spPr>
          <a:xfrm>
            <a:off x="899592" y="2204864"/>
            <a:ext cx="7344816" cy="2800767"/>
          </a:xfrm>
          <a:prstGeom prst="rect">
            <a:avLst/>
          </a:prstGeom>
        </p:spPr>
        <p:txBody>
          <a:bodyPr wrap="square">
            <a:spAutoFit/>
          </a:bodyPr>
          <a:lstStyle/>
          <a:p>
            <a:pPr algn="just" fontAlgn="base">
              <a:spcBef>
                <a:spcPts val="1200"/>
              </a:spcBef>
              <a:spcAft>
                <a:spcPts val="1200"/>
              </a:spcAft>
            </a:pPr>
            <a:r>
              <a:rPr lang="it-IT" sz="2400" b="1" dirty="0">
                <a:solidFill>
                  <a:srgbClr val="FF0000"/>
                </a:solidFill>
                <a:latin typeface="Calibri" panose="020F0502020204030204" pitchFamily="34" charset="0"/>
                <a:ea typeface="Times New Roman" panose="02020603050405020304" pitchFamily="18" charset="0"/>
              </a:rPr>
              <a:t>Passo 2:  </a:t>
            </a:r>
            <a:r>
              <a:rPr lang="it-IT" sz="2400" b="1" dirty="0">
                <a:latin typeface="Calibri" panose="020F0502020204030204" pitchFamily="34" charset="0"/>
                <a:ea typeface="Times New Roman" panose="02020603050405020304" pitchFamily="18" charset="0"/>
              </a:rPr>
              <a:t>Dopo aver aderito alla fatturazione elettronica con opzione volontaria </a:t>
            </a:r>
            <a:r>
              <a:rPr lang="it-IT" dirty="0">
                <a:latin typeface="Calibri" panose="020F0502020204030204" pitchFamily="34" charset="0"/>
                <a:ea typeface="Times New Roman" panose="02020603050405020304" pitchFamily="18" charset="0"/>
              </a:rPr>
              <a:t>(ante 01/01/2019) </a:t>
            </a:r>
            <a:r>
              <a:rPr lang="it-IT" sz="2400" b="1" dirty="0">
                <a:latin typeface="Calibri" panose="020F0502020204030204" pitchFamily="34" charset="0"/>
                <a:ea typeface="Times New Roman" panose="02020603050405020304" pitchFamily="18" charset="0"/>
              </a:rPr>
              <a:t>o obbligatoria </a:t>
            </a:r>
            <a:r>
              <a:rPr lang="it-IT" dirty="0">
                <a:latin typeface="Calibri" panose="020F0502020204030204" pitchFamily="34" charset="0"/>
                <a:ea typeface="Times New Roman" panose="02020603050405020304" pitchFamily="18" charset="0"/>
              </a:rPr>
              <a:t>(post 01/01/2019)</a:t>
            </a:r>
            <a:r>
              <a:rPr lang="it-IT" sz="2400" b="1" dirty="0">
                <a:latin typeface="Calibri" panose="020F0502020204030204" pitchFamily="34" charset="0"/>
                <a:ea typeface="Times New Roman" panose="02020603050405020304" pitchFamily="18" charset="0"/>
              </a:rPr>
              <a:t>, occorre firmare l’accordo con il vostro intermediario (</a:t>
            </a:r>
            <a:r>
              <a:rPr lang="it-IT" sz="2400" b="1" dirty="0" err="1">
                <a:latin typeface="Calibri" panose="020F0502020204030204" pitchFamily="34" charset="0"/>
                <a:ea typeface="Times New Roman" panose="02020603050405020304" pitchFamily="18" charset="0"/>
              </a:rPr>
              <a:t>Hub</a:t>
            </a:r>
            <a:r>
              <a:rPr lang="it-IT" sz="2400" b="1" dirty="0">
                <a:latin typeface="Calibri" panose="020F0502020204030204" pitchFamily="34" charset="0"/>
                <a:ea typeface="Times New Roman" panose="02020603050405020304" pitchFamily="18" charset="0"/>
              </a:rPr>
              <a:t>) . </a:t>
            </a:r>
          </a:p>
          <a:p>
            <a:pPr algn="ctr" fontAlgn="base">
              <a:spcBef>
                <a:spcPts val="1200"/>
              </a:spcBef>
              <a:spcAft>
                <a:spcPts val="1200"/>
              </a:spcAft>
            </a:pPr>
            <a:r>
              <a:rPr lang="it-IT" sz="2400" b="1" dirty="0">
                <a:latin typeface="Calibri" panose="020F0502020204030204" pitchFamily="34" charset="0"/>
                <a:ea typeface="Times New Roman" panose="02020603050405020304" pitchFamily="18" charset="0"/>
              </a:rPr>
              <a:t>Italsoluzioni e NTS Informatica vi presentano  </a:t>
            </a:r>
            <a:r>
              <a:rPr lang="it-IT" sz="3600" b="1" dirty="0">
                <a:latin typeface="Calibri" panose="020F0502020204030204" pitchFamily="34" charset="0"/>
                <a:ea typeface="Times New Roman" panose="02020603050405020304" pitchFamily="18" charset="0"/>
              </a:rPr>
              <a:t>DocEasy</a:t>
            </a:r>
            <a:endParaRPr lang="it-IT" sz="3600" b="1" dirty="0">
              <a:latin typeface="Times New Roman" panose="02020603050405020304" pitchFamily="18" charset="0"/>
              <a:ea typeface="Times New Roman" panose="02020603050405020304" pitchFamily="18" charset="0"/>
            </a:endParaRPr>
          </a:p>
        </p:txBody>
      </p:sp>
      <p:pic>
        <p:nvPicPr>
          <p:cNvPr id="7" name="Immagine 6">
            <a:extLst>
              <a:ext uri="{FF2B5EF4-FFF2-40B4-BE49-F238E27FC236}">
                <a16:creationId xmlns:a16="http://schemas.microsoft.com/office/drawing/2014/main" id="{1B6827D0-04AD-40C5-8B6F-7C8FC2B3F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
        <p:nvSpPr>
          <p:cNvPr id="8" name="Rettangolo 7">
            <a:extLst>
              <a:ext uri="{FF2B5EF4-FFF2-40B4-BE49-F238E27FC236}">
                <a16:creationId xmlns:a16="http://schemas.microsoft.com/office/drawing/2014/main" id="{966D553C-4EEF-4A70-A81B-B4D88FD56D5B}"/>
              </a:ext>
            </a:extLst>
          </p:cNvPr>
          <p:cNvSpPr/>
          <p:nvPr/>
        </p:nvSpPr>
        <p:spPr>
          <a:xfrm>
            <a:off x="251520" y="620688"/>
            <a:ext cx="5256584" cy="800860"/>
          </a:xfrm>
          <a:prstGeom prst="rect">
            <a:avLst/>
          </a:prstGeom>
        </p:spPr>
        <p:txBody>
          <a:bodyPr wrap="square">
            <a:spAutoFit/>
          </a:bodyPr>
          <a:lstStyle/>
          <a:p>
            <a:pPr algn="ctr">
              <a:lnSpc>
                <a:spcPct val="107000"/>
              </a:lnSpc>
              <a:spcAft>
                <a:spcPts val="800"/>
              </a:spcAft>
            </a:pPr>
            <a:r>
              <a:rPr lang="it-IT" sz="2200" b="1" dirty="0">
                <a:solidFill>
                  <a:srgbClr val="FF0000"/>
                </a:solidFill>
                <a:latin typeface="Calibri" panose="020F0502020204030204" pitchFamily="34" charset="0"/>
                <a:ea typeface="Calibri" panose="020F0502020204030204" pitchFamily="34" charset="0"/>
                <a:cs typeface="Calibri" panose="020F0502020204030204" pitchFamily="34" charset="0"/>
              </a:rPr>
              <a:t>I PRIMI PASSI DA FARE VERSO LA FATTURAZIONE ELETTRONICA</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42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13000">
              <a:schemeClr val="accent1">
                <a:lumMod val="0"/>
                <a:lumOff val="100000"/>
              </a:schemeClr>
            </a:gs>
            <a:gs pos="74000">
              <a:schemeClr val="bg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2DEC967-C73F-4D2D-BEF3-08C7D6A58E2A}"/>
              </a:ext>
            </a:extLst>
          </p:cNvPr>
          <p:cNvSpPr/>
          <p:nvPr/>
        </p:nvSpPr>
        <p:spPr>
          <a:xfrm>
            <a:off x="539552" y="1484784"/>
            <a:ext cx="8424936" cy="4462760"/>
          </a:xfrm>
          <a:prstGeom prst="rect">
            <a:avLst/>
          </a:prstGeom>
          <a:solidFill>
            <a:srgbClr val="DEF959"/>
          </a:solidFill>
          <a:ln>
            <a:solidFill>
              <a:srgbClr val="FF0000"/>
            </a:solidFill>
          </a:ln>
        </p:spPr>
        <p:txBody>
          <a:bodyPr wrap="square">
            <a:spAutoFit/>
          </a:bodyPr>
          <a:lstStyle/>
          <a:p>
            <a:r>
              <a:rPr lang="it-IT" dirty="0"/>
              <a:t>▪ La fatturazione elettronica tra privati al momento è facoltativa e il soggetto privato che vuole utilizzarla deve fare richiesta on-line all’Agenzia delle Entrate. </a:t>
            </a:r>
          </a:p>
          <a:p>
            <a:r>
              <a:rPr lang="it-IT" dirty="0"/>
              <a:t>Si parla di scelta della cosiddetta «opzione» </a:t>
            </a:r>
          </a:p>
          <a:p>
            <a:endParaRPr lang="it-IT" dirty="0"/>
          </a:p>
          <a:p>
            <a:r>
              <a:rPr lang="it-IT" sz="2400" b="1" dirty="0"/>
              <a:t>Dal 1° luglio 2018 la fatturazione elettronica è obbligatoria per:</a:t>
            </a:r>
          </a:p>
          <a:p>
            <a:endParaRPr lang="it-IT" sz="2400" b="1" dirty="0"/>
          </a:p>
          <a:p>
            <a:pPr marL="342900" indent="-342900">
              <a:buFont typeface="Arial" panose="020B0604020202020204" pitchFamily="34" charset="0"/>
              <a:buChar char="•"/>
            </a:pPr>
            <a:r>
              <a:rPr lang="it-IT" sz="2000" dirty="0"/>
              <a:t>le cessioni di benzina o di gasolio destinati ad essere utilizzati come carburanti per motori (</a:t>
            </a:r>
            <a:r>
              <a:rPr lang="it-IT" sz="2000" b="1" dirty="0"/>
              <a:t>solo per cessioni da depositi a distributori</a:t>
            </a:r>
            <a:r>
              <a:rPr lang="it-IT" sz="2000" dirty="0"/>
              <a:t>).</a:t>
            </a:r>
          </a:p>
          <a:p>
            <a:r>
              <a:rPr lang="it-IT" sz="2000" b="1" dirty="0"/>
              <a:t>Invece per cessioni di carburanti su impianti stradali c’è stata la proroga al 01.01.2019 con il Decreto Legislativo 28/06/2018 n.79.</a:t>
            </a:r>
            <a:endParaRPr lang="it-IT" sz="2000" dirty="0"/>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b="1" dirty="0"/>
              <a:t>le prestazioni rese da </a:t>
            </a:r>
            <a:r>
              <a:rPr lang="it-IT" sz="2400" b="1" dirty="0"/>
              <a:t>soggetti subappaltatori </a:t>
            </a:r>
            <a:r>
              <a:rPr lang="it-IT" sz="2000" b="1" dirty="0"/>
              <a:t>nei confronti dell’appaltatore principale nel quadro di un contratto di appalto di lavori, servizi o forniture stipulato con una amministrazione pubblica.</a:t>
            </a:r>
          </a:p>
        </p:txBody>
      </p:sp>
      <p:pic>
        <p:nvPicPr>
          <p:cNvPr id="3" name="Immagine 2">
            <a:extLst>
              <a:ext uri="{FF2B5EF4-FFF2-40B4-BE49-F238E27FC236}">
                <a16:creationId xmlns:a16="http://schemas.microsoft.com/office/drawing/2014/main" id="{E4C70711-56F3-44F0-B3D2-2F7479F4D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04664"/>
            <a:ext cx="3024335" cy="1017211"/>
          </a:xfrm>
          <a:prstGeom prst="rect">
            <a:avLst/>
          </a:prstGeom>
        </p:spPr>
      </p:pic>
    </p:spTree>
    <p:extLst>
      <p:ext uri="{BB962C8B-B14F-4D97-AF65-F5344CB8AC3E}">
        <p14:creationId xmlns:p14="http://schemas.microsoft.com/office/powerpoint/2010/main" val="1183445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7751BE65-4EBA-4B05-9125-201BEFC26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60648"/>
            <a:ext cx="7992888" cy="4280284"/>
          </a:xfrm>
          <a:prstGeom prst="rect">
            <a:avLst/>
          </a:prstGeom>
        </p:spPr>
      </p:pic>
      <p:pic>
        <p:nvPicPr>
          <p:cNvPr id="3" name="Immagine 2">
            <a:extLst>
              <a:ext uri="{FF2B5EF4-FFF2-40B4-BE49-F238E27FC236}">
                <a16:creationId xmlns:a16="http://schemas.microsoft.com/office/drawing/2014/main" id="{6E38A40D-BF26-47B2-9337-A23816558FED}"/>
              </a:ext>
            </a:extLst>
          </p:cNvPr>
          <p:cNvPicPr>
            <a:picLocks noChangeAspect="1"/>
          </p:cNvPicPr>
          <p:nvPr/>
        </p:nvPicPr>
        <p:blipFill>
          <a:blip r:embed="rId3"/>
          <a:stretch>
            <a:fillRect/>
          </a:stretch>
        </p:blipFill>
        <p:spPr>
          <a:xfrm>
            <a:off x="1691680" y="2132856"/>
            <a:ext cx="1123325" cy="288032"/>
          </a:xfrm>
          <a:prstGeom prst="rect">
            <a:avLst/>
          </a:prstGeom>
        </p:spPr>
      </p:pic>
      <p:sp>
        <p:nvSpPr>
          <p:cNvPr id="5" name="Rettangolo 4">
            <a:extLst>
              <a:ext uri="{FF2B5EF4-FFF2-40B4-BE49-F238E27FC236}">
                <a16:creationId xmlns:a16="http://schemas.microsoft.com/office/drawing/2014/main" id="{5887EB8F-DBC0-4998-99D1-76E60CF36D12}"/>
              </a:ext>
            </a:extLst>
          </p:cNvPr>
          <p:cNvSpPr/>
          <p:nvPr/>
        </p:nvSpPr>
        <p:spPr>
          <a:xfrm>
            <a:off x="323528" y="4581128"/>
            <a:ext cx="7920880" cy="1485022"/>
          </a:xfrm>
          <a:prstGeom prst="rect">
            <a:avLst/>
          </a:prstGeom>
        </p:spPr>
        <p:txBody>
          <a:bodyPr wrap="square">
            <a:spAutoFit/>
          </a:bodyPr>
          <a:lstStyle/>
          <a:p>
            <a:pPr algn="ctr" fontAlgn="base">
              <a:spcBef>
                <a:spcPts val="1200"/>
              </a:spcBef>
              <a:spcAft>
                <a:spcPts val="1200"/>
              </a:spcAft>
            </a:pPr>
            <a:r>
              <a:rPr lang="it-IT" sz="2200" dirty="0">
                <a:solidFill>
                  <a:srgbClr val="000000"/>
                </a:solidFill>
                <a:ea typeface="Times New Roman" panose="02020603050405020304" pitchFamily="18" charset="0"/>
              </a:rPr>
              <a:t>Il  “codice destinatario” di un intermediario come  DocEasy è un codice alfanumerico di 7 valori ad esempio   </a:t>
            </a:r>
            <a:r>
              <a:rPr lang="it-IT" sz="3600" b="1" dirty="0">
                <a:solidFill>
                  <a:srgbClr val="FF0000"/>
                </a:solidFill>
                <a:ea typeface="Times New Roman" panose="02020603050405020304" pitchFamily="18" charset="0"/>
              </a:rPr>
              <a:t>J6URRTW.</a:t>
            </a:r>
            <a:endParaRPr lang="it-IT" sz="3600" dirty="0">
              <a:ea typeface="Times New Roman" panose="02020603050405020304" pitchFamily="18" charset="0"/>
            </a:endParaRPr>
          </a:p>
          <a:p>
            <a:pPr algn="just">
              <a:lnSpc>
                <a:spcPct val="107000"/>
              </a:lnSpc>
              <a:spcAft>
                <a:spcPts val="800"/>
              </a:spcAft>
            </a:pPr>
            <a:endParaRPr lang="it-IT" sz="2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2016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a:extLst>
              <a:ext uri="{FF2B5EF4-FFF2-40B4-BE49-F238E27FC236}">
                <a16:creationId xmlns:a16="http://schemas.microsoft.com/office/drawing/2014/main" id="{37F0BBFC-A8E4-4FB8-AE03-FE601B9004C8}"/>
              </a:ext>
            </a:extLst>
          </p:cNvPr>
          <p:cNvGrpSpPr/>
          <p:nvPr/>
        </p:nvGrpSpPr>
        <p:grpSpPr>
          <a:xfrm>
            <a:off x="539552" y="2060848"/>
            <a:ext cx="7980174" cy="1440160"/>
            <a:chOff x="2709389" y="890000"/>
            <a:chExt cx="6612299" cy="808507"/>
          </a:xfrm>
        </p:grpSpPr>
        <p:sp>
          <p:nvSpPr>
            <p:cNvPr id="13" name="Rettangolo con angoli arrotondati 12">
              <a:extLst>
                <a:ext uri="{FF2B5EF4-FFF2-40B4-BE49-F238E27FC236}">
                  <a16:creationId xmlns:a16="http://schemas.microsoft.com/office/drawing/2014/main" id="{7B0253FD-6ED4-4888-AF79-67B0639CA316}"/>
                </a:ext>
              </a:extLst>
            </p:cNvPr>
            <p:cNvSpPr/>
            <p:nvPr/>
          </p:nvSpPr>
          <p:spPr>
            <a:xfrm>
              <a:off x="2709389" y="890000"/>
              <a:ext cx="6612299" cy="808507"/>
            </a:xfrm>
            <a:prstGeom prst="roundRect">
              <a:avLst/>
            </a:prstGeom>
            <a:solidFill>
              <a:schemeClr val="accent6">
                <a:lumMod val="75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4" name="CasellaDiTesto 13">
              <a:extLst>
                <a:ext uri="{FF2B5EF4-FFF2-40B4-BE49-F238E27FC236}">
                  <a16:creationId xmlns:a16="http://schemas.microsoft.com/office/drawing/2014/main" id="{2595AFB2-C7F0-4DD2-80F2-6283C4F013ED}"/>
                </a:ext>
              </a:extLst>
            </p:cNvPr>
            <p:cNvSpPr txBox="1"/>
            <p:nvPr/>
          </p:nvSpPr>
          <p:spPr>
            <a:xfrm>
              <a:off x="2886784" y="953624"/>
              <a:ext cx="6267950" cy="687133"/>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endParaRPr lang="it-IT" sz="2400" u="sng" dirty="0"/>
            </a:p>
          </p:txBody>
        </p:sp>
      </p:grpSp>
      <p:sp>
        <p:nvSpPr>
          <p:cNvPr id="15" name="Rettangolo 14">
            <a:extLst>
              <a:ext uri="{FF2B5EF4-FFF2-40B4-BE49-F238E27FC236}">
                <a16:creationId xmlns:a16="http://schemas.microsoft.com/office/drawing/2014/main" id="{28CA01D4-C7A8-499F-BBF6-FED9C0A9D311}"/>
              </a:ext>
            </a:extLst>
          </p:cNvPr>
          <p:cNvSpPr/>
          <p:nvPr/>
        </p:nvSpPr>
        <p:spPr>
          <a:xfrm>
            <a:off x="899592" y="2276872"/>
            <a:ext cx="7272808" cy="830997"/>
          </a:xfrm>
          <a:prstGeom prst="rect">
            <a:avLst/>
          </a:prstGeom>
        </p:spPr>
        <p:txBody>
          <a:bodyPr wrap="square">
            <a:spAutoFit/>
          </a:bodyPr>
          <a:lstStyle/>
          <a:p>
            <a:r>
              <a:rPr lang="it-IT" sz="2400" b="1" dirty="0">
                <a:solidFill>
                  <a:srgbClr val="FF0000"/>
                </a:solidFill>
                <a:latin typeface="Calibri" panose="020F0502020204030204" pitchFamily="34" charset="0"/>
                <a:ea typeface="Calibri" panose="020F0502020204030204" pitchFamily="34" charset="0"/>
                <a:cs typeface="Calibri" panose="020F0502020204030204" pitchFamily="34" charset="0"/>
              </a:rPr>
              <a:t>Passo 3: </a:t>
            </a:r>
            <a:r>
              <a:rPr lang="it-IT" sz="2400" b="1" dirty="0">
                <a:latin typeface="Calibri" panose="020F0502020204030204" pitchFamily="34" charset="0"/>
                <a:ea typeface="Calibri" panose="020F0502020204030204" pitchFamily="34" charset="0"/>
                <a:cs typeface="Calibri" panose="020F0502020204030204" pitchFamily="34" charset="0"/>
              </a:rPr>
              <a:t>Disporre delle proprie credenziali Entratel / Fisco online (o altro mezzo SPID o CNS) </a:t>
            </a:r>
            <a:endParaRPr lang="it-IT" sz="2400" b="1" dirty="0"/>
          </a:p>
        </p:txBody>
      </p:sp>
      <p:pic>
        <p:nvPicPr>
          <p:cNvPr id="16" name="Immagine 15">
            <a:extLst>
              <a:ext uri="{FF2B5EF4-FFF2-40B4-BE49-F238E27FC236}">
                <a16:creationId xmlns:a16="http://schemas.microsoft.com/office/drawing/2014/main" id="{2276A1B7-CF3A-4593-AABD-75B96934C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
        <p:nvSpPr>
          <p:cNvPr id="17" name="Rettangolo 16">
            <a:extLst>
              <a:ext uri="{FF2B5EF4-FFF2-40B4-BE49-F238E27FC236}">
                <a16:creationId xmlns:a16="http://schemas.microsoft.com/office/drawing/2014/main" id="{2660FDA3-B00C-4527-B615-3EDA0122420E}"/>
              </a:ext>
            </a:extLst>
          </p:cNvPr>
          <p:cNvSpPr/>
          <p:nvPr/>
        </p:nvSpPr>
        <p:spPr>
          <a:xfrm>
            <a:off x="251520" y="620688"/>
            <a:ext cx="5256584" cy="800860"/>
          </a:xfrm>
          <a:prstGeom prst="rect">
            <a:avLst/>
          </a:prstGeom>
        </p:spPr>
        <p:txBody>
          <a:bodyPr wrap="square">
            <a:spAutoFit/>
          </a:bodyPr>
          <a:lstStyle/>
          <a:p>
            <a:pPr algn="ctr">
              <a:lnSpc>
                <a:spcPct val="107000"/>
              </a:lnSpc>
              <a:spcAft>
                <a:spcPts val="800"/>
              </a:spcAft>
            </a:pPr>
            <a:r>
              <a:rPr lang="it-IT" sz="2200" b="1" dirty="0">
                <a:solidFill>
                  <a:srgbClr val="FF0000"/>
                </a:solidFill>
                <a:latin typeface="Calibri" panose="020F0502020204030204" pitchFamily="34" charset="0"/>
                <a:ea typeface="Calibri" panose="020F0502020204030204" pitchFamily="34" charset="0"/>
                <a:cs typeface="Calibri" panose="020F0502020204030204" pitchFamily="34" charset="0"/>
              </a:rPr>
              <a:t>I PRIMI PASSI DA FARE VERSO LA FATTURAZIONE ELETTRONICA</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 name="Gruppo 19">
            <a:extLst>
              <a:ext uri="{FF2B5EF4-FFF2-40B4-BE49-F238E27FC236}">
                <a16:creationId xmlns:a16="http://schemas.microsoft.com/office/drawing/2014/main" id="{6E2EE2CB-A9F4-4BFA-A7D3-7FA11E11B0C8}"/>
              </a:ext>
            </a:extLst>
          </p:cNvPr>
          <p:cNvGrpSpPr/>
          <p:nvPr/>
        </p:nvGrpSpPr>
        <p:grpSpPr>
          <a:xfrm>
            <a:off x="611560" y="3861048"/>
            <a:ext cx="7980174" cy="1944216"/>
            <a:chOff x="2709389" y="890000"/>
            <a:chExt cx="6612299" cy="808507"/>
          </a:xfrm>
        </p:grpSpPr>
        <p:sp>
          <p:nvSpPr>
            <p:cNvPr id="21" name="Rettangolo con angoli arrotondati 20">
              <a:extLst>
                <a:ext uri="{FF2B5EF4-FFF2-40B4-BE49-F238E27FC236}">
                  <a16:creationId xmlns:a16="http://schemas.microsoft.com/office/drawing/2014/main" id="{872E41EE-0332-45AB-9AC6-F28980299D6B}"/>
                </a:ext>
              </a:extLst>
            </p:cNvPr>
            <p:cNvSpPr/>
            <p:nvPr/>
          </p:nvSpPr>
          <p:spPr>
            <a:xfrm>
              <a:off x="2709389" y="890000"/>
              <a:ext cx="6612299" cy="808507"/>
            </a:xfrm>
            <a:prstGeom prst="roundRect">
              <a:avLst/>
            </a:prstGeom>
            <a:solidFill>
              <a:schemeClr val="accent6">
                <a:lumMod val="75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2" name="CasellaDiTesto 21">
              <a:extLst>
                <a:ext uri="{FF2B5EF4-FFF2-40B4-BE49-F238E27FC236}">
                  <a16:creationId xmlns:a16="http://schemas.microsoft.com/office/drawing/2014/main" id="{A4ACE475-561F-4EBF-B927-6F669B361207}"/>
                </a:ext>
              </a:extLst>
            </p:cNvPr>
            <p:cNvSpPr txBox="1"/>
            <p:nvPr/>
          </p:nvSpPr>
          <p:spPr>
            <a:xfrm>
              <a:off x="2886784" y="953624"/>
              <a:ext cx="6267950" cy="687133"/>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endParaRPr lang="it-IT" sz="2400" u="sng" dirty="0"/>
            </a:p>
          </p:txBody>
        </p:sp>
      </p:grpSp>
      <p:sp>
        <p:nvSpPr>
          <p:cNvPr id="23" name="Rettangolo 22">
            <a:extLst>
              <a:ext uri="{FF2B5EF4-FFF2-40B4-BE49-F238E27FC236}">
                <a16:creationId xmlns:a16="http://schemas.microsoft.com/office/drawing/2014/main" id="{62096378-5953-472B-AB0C-9D3C2A0A9C0D}"/>
              </a:ext>
            </a:extLst>
          </p:cNvPr>
          <p:cNvSpPr/>
          <p:nvPr/>
        </p:nvSpPr>
        <p:spPr>
          <a:xfrm>
            <a:off x="899592" y="4005064"/>
            <a:ext cx="7632848" cy="470000"/>
          </a:xfrm>
          <a:prstGeom prst="rect">
            <a:avLst/>
          </a:prstGeom>
        </p:spPr>
        <p:txBody>
          <a:bodyPr wrap="square">
            <a:spAutoFit/>
          </a:bodyPr>
          <a:lstStyle/>
          <a:p>
            <a:pPr>
              <a:lnSpc>
                <a:spcPct val="107000"/>
              </a:lnSpc>
              <a:spcAft>
                <a:spcPts val="800"/>
              </a:spcAft>
            </a:pPr>
            <a:r>
              <a:rPr lang="it-IT" sz="2400" b="1" dirty="0">
                <a:solidFill>
                  <a:srgbClr val="FF0000"/>
                </a:solidFill>
                <a:latin typeface="Calibri" panose="020F0502020204030204" pitchFamily="34" charset="0"/>
                <a:ea typeface="Calibri" panose="020F0502020204030204" pitchFamily="34" charset="0"/>
                <a:cs typeface="Calibri" panose="020F0502020204030204" pitchFamily="34" charset="0"/>
              </a:rPr>
              <a:t>Passo 4: </a:t>
            </a:r>
            <a:r>
              <a:rPr lang="it-IT" sz="2400" b="1" dirty="0">
                <a:latin typeface="Calibri" panose="020F0502020204030204" pitchFamily="34" charset="0"/>
                <a:ea typeface="Calibri" panose="020F0502020204030204" pitchFamily="34" charset="0"/>
                <a:cs typeface="Calibri" panose="020F0502020204030204" pitchFamily="34" charset="0"/>
              </a:rPr>
              <a:t>Dichiarare il proprio indirizzo telematico</a:t>
            </a:r>
            <a:endParaRPr lang="it-IT"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Segnaposto testo 1">
            <a:extLst>
              <a:ext uri="{FF2B5EF4-FFF2-40B4-BE49-F238E27FC236}">
                <a16:creationId xmlns:a16="http://schemas.microsoft.com/office/drawing/2014/main" id="{DA392F30-0741-4A49-964A-222EDB8E497E}"/>
              </a:ext>
            </a:extLst>
          </p:cNvPr>
          <p:cNvSpPr txBox="1">
            <a:spLocks/>
          </p:cNvSpPr>
          <p:nvPr/>
        </p:nvSpPr>
        <p:spPr>
          <a:xfrm>
            <a:off x="827584" y="4437112"/>
            <a:ext cx="7488832"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2200" dirty="0"/>
              <a:t>Sul sito dell’ AdE (https://ivaservizi.agenziaentrate.gov.it/portale/)</a:t>
            </a:r>
          </a:p>
          <a:p>
            <a:pPr marL="0" indent="0">
              <a:buNone/>
            </a:pPr>
            <a:r>
              <a:rPr lang="it-IT" sz="2400" b="1" dirty="0"/>
              <a:t>Per farlo  conoscere a tutti i propri fornitori </a:t>
            </a:r>
          </a:p>
        </p:txBody>
      </p:sp>
    </p:spTree>
    <p:extLst>
      <p:ext uri="{BB962C8B-B14F-4D97-AF65-F5344CB8AC3E}">
        <p14:creationId xmlns:p14="http://schemas.microsoft.com/office/powerpoint/2010/main" val="222726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BC98B0EF-50A5-48F6-840E-56D193B4A9D1}"/>
              </a:ext>
            </a:extLst>
          </p:cNvPr>
          <p:cNvGrpSpPr/>
          <p:nvPr/>
        </p:nvGrpSpPr>
        <p:grpSpPr>
          <a:xfrm>
            <a:off x="611560" y="1988840"/>
            <a:ext cx="7980174" cy="1440160"/>
            <a:chOff x="2709389" y="890000"/>
            <a:chExt cx="6612299" cy="808507"/>
          </a:xfrm>
        </p:grpSpPr>
        <p:sp>
          <p:nvSpPr>
            <p:cNvPr id="9" name="Rettangolo con angoli arrotondati 8">
              <a:extLst>
                <a:ext uri="{FF2B5EF4-FFF2-40B4-BE49-F238E27FC236}">
                  <a16:creationId xmlns:a16="http://schemas.microsoft.com/office/drawing/2014/main" id="{CBA8C186-1EE2-424E-A7E5-59B2E4AD669E}"/>
                </a:ext>
              </a:extLst>
            </p:cNvPr>
            <p:cNvSpPr/>
            <p:nvPr/>
          </p:nvSpPr>
          <p:spPr>
            <a:xfrm>
              <a:off x="2709389" y="890000"/>
              <a:ext cx="6612299" cy="808507"/>
            </a:xfrm>
            <a:prstGeom prst="roundRect">
              <a:avLst/>
            </a:prstGeom>
            <a:solidFill>
              <a:schemeClr val="accent6">
                <a:lumMod val="75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0" name="CasellaDiTesto 9">
              <a:extLst>
                <a:ext uri="{FF2B5EF4-FFF2-40B4-BE49-F238E27FC236}">
                  <a16:creationId xmlns:a16="http://schemas.microsoft.com/office/drawing/2014/main" id="{AC4AD874-4BA5-46CC-8529-60152377C81A}"/>
                </a:ext>
              </a:extLst>
            </p:cNvPr>
            <p:cNvSpPr txBox="1"/>
            <p:nvPr/>
          </p:nvSpPr>
          <p:spPr>
            <a:xfrm>
              <a:off x="2886784" y="953624"/>
              <a:ext cx="6267950" cy="687133"/>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endParaRPr lang="it-IT" sz="2400" u="sng" dirty="0"/>
            </a:p>
          </p:txBody>
        </p:sp>
      </p:grpSp>
      <p:sp>
        <p:nvSpPr>
          <p:cNvPr id="11" name="Rettangolo 10">
            <a:extLst>
              <a:ext uri="{FF2B5EF4-FFF2-40B4-BE49-F238E27FC236}">
                <a16:creationId xmlns:a16="http://schemas.microsoft.com/office/drawing/2014/main" id="{E9EB807D-47EB-4D15-99EE-49D517BB4BEF}"/>
              </a:ext>
            </a:extLst>
          </p:cNvPr>
          <p:cNvSpPr/>
          <p:nvPr/>
        </p:nvSpPr>
        <p:spPr>
          <a:xfrm>
            <a:off x="827584" y="2132856"/>
            <a:ext cx="7560840" cy="1877437"/>
          </a:xfrm>
          <a:prstGeom prst="rect">
            <a:avLst/>
          </a:prstGeom>
        </p:spPr>
        <p:txBody>
          <a:bodyPr wrap="square">
            <a:spAutoFit/>
          </a:bodyPr>
          <a:lstStyle/>
          <a:p>
            <a:pPr algn="just" fontAlgn="base">
              <a:spcBef>
                <a:spcPts val="1200"/>
              </a:spcBef>
              <a:spcAft>
                <a:spcPts val="1200"/>
              </a:spcAft>
            </a:pPr>
            <a:r>
              <a:rPr lang="it-IT" sz="2400" b="1" dirty="0">
                <a:solidFill>
                  <a:srgbClr val="FF0000"/>
                </a:solidFill>
                <a:latin typeface="Calibri" panose="020F0502020204030204" pitchFamily="34" charset="0"/>
                <a:ea typeface="Times New Roman" panose="02020603050405020304" pitchFamily="18" charset="0"/>
              </a:rPr>
              <a:t>Passo 5: </a:t>
            </a:r>
            <a:r>
              <a:rPr lang="it-IT" sz="2400" b="1" dirty="0">
                <a:latin typeface="Calibri" panose="020F0502020204030204" pitchFamily="34" charset="0"/>
                <a:ea typeface="Times New Roman" panose="02020603050405020304" pitchFamily="18" charset="0"/>
                <a:cs typeface="Calibri" panose="020F0502020204030204" pitchFamily="34" charset="0"/>
              </a:rPr>
              <a:t>Inserire il proprio codice destinatario sulla propria carta intestata, sul sito web,</a:t>
            </a:r>
            <a:r>
              <a:rPr lang="it-IT" sz="2400" dirty="0">
                <a:latin typeface="Calibri" panose="020F0502020204030204" pitchFamily="34" charset="0"/>
                <a:ea typeface="Times New Roman" panose="02020603050405020304" pitchFamily="18" charset="0"/>
                <a:cs typeface="Calibri" panose="020F0502020204030204" pitchFamily="34" charset="0"/>
              </a:rPr>
              <a:t> etc. per agevolarne la conoscenza ai terzi.</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algn="just" fontAlgn="base">
              <a:spcBef>
                <a:spcPts val="1200"/>
              </a:spcBef>
              <a:spcAft>
                <a:spcPts val="1200"/>
              </a:spcAft>
            </a:pPr>
            <a:endParaRPr lang="it-IT" sz="2400" b="1" dirty="0">
              <a:latin typeface="Times New Roman" panose="02020603050405020304" pitchFamily="18" charset="0"/>
              <a:ea typeface="Times New Roman" panose="02020603050405020304" pitchFamily="18" charset="0"/>
            </a:endParaRPr>
          </a:p>
        </p:txBody>
      </p:sp>
      <p:pic>
        <p:nvPicPr>
          <p:cNvPr id="16" name="Immagine 15">
            <a:extLst>
              <a:ext uri="{FF2B5EF4-FFF2-40B4-BE49-F238E27FC236}">
                <a16:creationId xmlns:a16="http://schemas.microsoft.com/office/drawing/2014/main" id="{2276A1B7-CF3A-4593-AABD-75B96934C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60648"/>
            <a:ext cx="3024335" cy="972850"/>
          </a:xfrm>
          <a:prstGeom prst="rect">
            <a:avLst/>
          </a:prstGeom>
        </p:spPr>
      </p:pic>
      <p:sp>
        <p:nvSpPr>
          <p:cNvPr id="18" name="Rettangolo 17">
            <a:extLst>
              <a:ext uri="{FF2B5EF4-FFF2-40B4-BE49-F238E27FC236}">
                <a16:creationId xmlns:a16="http://schemas.microsoft.com/office/drawing/2014/main" id="{12CEB124-D927-4CB6-8DEE-32D032F0CEAA}"/>
              </a:ext>
            </a:extLst>
          </p:cNvPr>
          <p:cNvSpPr/>
          <p:nvPr/>
        </p:nvSpPr>
        <p:spPr>
          <a:xfrm>
            <a:off x="251520" y="620688"/>
            <a:ext cx="5256584" cy="800860"/>
          </a:xfrm>
          <a:prstGeom prst="rect">
            <a:avLst/>
          </a:prstGeom>
        </p:spPr>
        <p:txBody>
          <a:bodyPr wrap="square">
            <a:spAutoFit/>
          </a:bodyPr>
          <a:lstStyle/>
          <a:p>
            <a:pPr algn="ctr">
              <a:lnSpc>
                <a:spcPct val="107000"/>
              </a:lnSpc>
              <a:spcAft>
                <a:spcPts val="800"/>
              </a:spcAft>
            </a:pPr>
            <a:r>
              <a:rPr lang="it-IT" sz="2200" b="1" dirty="0">
                <a:solidFill>
                  <a:srgbClr val="FF0000"/>
                </a:solidFill>
                <a:latin typeface="Calibri" panose="020F0502020204030204" pitchFamily="34" charset="0"/>
                <a:ea typeface="Calibri" panose="020F0502020204030204" pitchFamily="34" charset="0"/>
                <a:cs typeface="Calibri" panose="020F0502020204030204" pitchFamily="34" charset="0"/>
              </a:rPr>
              <a:t>I PRIMI PASSI DA FARE VERSO LA FATTURAZIONE ELETTRONICA</a:t>
            </a:r>
            <a:endParaRPr lang="it-IT" sz="2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uppo 20">
            <a:extLst>
              <a:ext uri="{FF2B5EF4-FFF2-40B4-BE49-F238E27FC236}">
                <a16:creationId xmlns:a16="http://schemas.microsoft.com/office/drawing/2014/main" id="{9FA15E19-58E4-486D-A638-F464E5046130}"/>
              </a:ext>
            </a:extLst>
          </p:cNvPr>
          <p:cNvGrpSpPr/>
          <p:nvPr/>
        </p:nvGrpSpPr>
        <p:grpSpPr>
          <a:xfrm>
            <a:off x="611560" y="3645024"/>
            <a:ext cx="7980174" cy="2448272"/>
            <a:chOff x="2709389" y="890000"/>
            <a:chExt cx="6612299" cy="808507"/>
          </a:xfrm>
        </p:grpSpPr>
        <p:sp>
          <p:nvSpPr>
            <p:cNvPr id="22" name="Rettangolo con angoli arrotondati 21">
              <a:extLst>
                <a:ext uri="{FF2B5EF4-FFF2-40B4-BE49-F238E27FC236}">
                  <a16:creationId xmlns:a16="http://schemas.microsoft.com/office/drawing/2014/main" id="{B98CACAD-F216-4ED9-BC68-C0FBBD4FB5A0}"/>
                </a:ext>
              </a:extLst>
            </p:cNvPr>
            <p:cNvSpPr/>
            <p:nvPr/>
          </p:nvSpPr>
          <p:spPr>
            <a:xfrm>
              <a:off x="2709389" y="890000"/>
              <a:ext cx="6612299" cy="808507"/>
            </a:xfrm>
            <a:prstGeom prst="roundRect">
              <a:avLst/>
            </a:prstGeom>
            <a:solidFill>
              <a:schemeClr val="accent6">
                <a:lumMod val="75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3" name="CasellaDiTesto 22">
              <a:extLst>
                <a:ext uri="{FF2B5EF4-FFF2-40B4-BE49-F238E27FC236}">
                  <a16:creationId xmlns:a16="http://schemas.microsoft.com/office/drawing/2014/main" id="{18981592-B4AC-4C90-B656-8E451CA0E715}"/>
                </a:ext>
              </a:extLst>
            </p:cNvPr>
            <p:cNvSpPr txBox="1"/>
            <p:nvPr/>
          </p:nvSpPr>
          <p:spPr>
            <a:xfrm>
              <a:off x="2886784" y="953624"/>
              <a:ext cx="6267950" cy="687133"/>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endParaRPr lang="it-IT" sz="2400" u="sng" dirty="0"/>
            </a:p>
          </p:txBody>
        </p:sp>
      </p:grpSp>
      <p:sp>
        <p:nvSpPr>
          <p:cNvPr id="25" name="Rettangolo 24">
            <a:extLst>
              <a:ext uri="{FF2B5EF4-FFF2-40B4-BE49-F238E27FC236}">
                <a16:creationId xmlns:a16="http://schemas.microsoft.com/office/drawing/2014/main" id="{F7D6FC50-765D-4BAF-998F-3AAEF68FD92D}"/>
              </a:ext>
            </a:extLst>
          </p:cNvPr>
          <p:cNvSpPr/>
          <p:nvPr/>
        </p:nvSpPr>
        <p:spPr>
          <a:xfrm>
            <a:off x="395536" y="3861048"/>
            <a:ext cx="7704856" cy="1655518"/>
          </a:xfrm>
          <a:prstGeom prst="rect">
            <a:avLst/>
          </a:prstGeom>
        </p:spPr>
        <p:txBody>
          <a:bodyPr wrap="square">
            <a:spAutoFit/>
          </a:bodyPr>
          <a:lstStyle/>
          <a:p>
            <a:pPr marL="457200" algn="just">
              <a:lnSpc>
                <a:spcPct val="107000"/>
              </a:lnSpc>
              <a:spcAft>
                <a:spcPts val="800"/>
              </a:spcAft>
            </a:pPr>
            <a:r>
              <a:rPr lang="it-IT" sz="2400" b="1" dirty="0">
                <a:solidFill>
                  <a:srgbClr val="FF0000"/>
                </a:solidFill>
                <a:latin typeface="Calibri" panose="020F0502020204030204" pitchFamily="34" charset="0"/>
                <a:ea typeface="Calibri" panose="020F0502020204030204" pitchFamily="34" charset="0"/>
                <a:cs typeface="Calibri" panose="020F0502020204030204" pitchFamily="34" charset="0"/>
              </a:rPr>
              <a:t>Passo 6: </a:t>
            </a:r>
            <a:r>
              <a:rPr lang="it-IT" sz="2400" dirty="0">
                <a:latin typeface="Calibri" panose="020F0502020204030204" pitchFamily="34" charset="0"/>
                <a:ea typeface="Times New Roman" panose="02020603050405020304" pitchFamily="18" charset="0"/>
                <a:cs typeface="Calibri" panose="020F0502020204030204" pitchFamily="34" charset="0"/>
              </a:rPr>
              <a:t>procedere alla </a:t>
            </a:r>
            <a:r>
              <a:rPr lang="it-IT" sz="2400" b="1" dirty="0">
                <a:latin typeface="Calibri" panose="020F0502020204030204" pitchFamily="34" charset="0"/>
                <a:ea typeface="Times New Roman" panose="02020603050405020304" pitchFamily="18" charset="0"/>
                <a:cs typeface="Calibri" panose="020F0502020204030204" pitchFamily="34" charset="0"/>
              </a:rPr>
              <a:t>bonifica di quei dati </a:t>
            </a:r>
            <a:r>
              <a:rPr lang="it-IT" sz="2400" dirty="0">
                <a:latin typeface="Calibri" panose="020F0502020204030204" pitchFamily="34" charset="0"/>
                <a:ea typeface="Times New Roman" panose="02020603050405020304" pitchFamily="18" charset="0"/>
                <a:cs typeface="Calibri" panose="020F0502020204030204" pitchFamily="34" charset="0"/>
              </a:rPr>
              <a:t>che, da un punto di vista fiscale, sono </a:t>
            </a:r>
            <a:r>
              <a:rPr lang="it-IT" sz="2400" b="1" dirty="0">
                <a:latin typeface="Calibri" panose="020F0502020204030204" pitchFamily="34" charset="0"/>
                <a:ea typeface="Times New Roman" panose="02020603050405020304" pitchFamily="18" charset="0"/>
                <a:cs typeface="Calibri" panose="020F0502020204030204" pitchFamily="34" charset="0"/>
              </a:rPr>
              <a:t>incompleti/errati </a:t>
            </a:r>
            <a:r>
              <a:rPr lang="it-IT" sz="2400" dirty="0">
                <a:latin typeface="Calibri" panose="020F0502020204030204" pitchFamily="34" charset="0"/>
                <a:ea typeface="Times New Roman" panose="02020603050405020304" pitchFamily="18" charset="0"/>
                <a:cs typeface="Calibri" panose="020F0502020204030204" pitchFamily="34" charset="0"/>
              </a:rPr>
              <a:t>e che, pertanto, potrebbero</a:t>
            </a:r>
            <a:r>
              <a:rPr lang="it-IT" sz="2400" b="1" dirty="0">
                <a:latin typeface="Calibri" panose="020F0502020204030204" pitchFamily="34" charset="0"/>
                <a:ea typeface="Times New Roman" panose="02020603050405020304" pitchFamily="18" charset="0"/>
                <a:cs typeface="Calibri" panose="020F0502020204030204" pitchFamily="34" charset="0"/>
              </a:rPr>
              <a:t> non superare il controllo sintattico dello SDI </a:t>
            </a:r>
            <a:r>
              <a:rPr lang="it-IT" sz="2400" dirty="0">
                <a:latin typeface="Calibri" panose="020F0502020204030204" pitchFamily="34" charset="0"/>
                <a:ea typeface="Times New Roman" panose="02020603050405020304" pitchFamily="18" charset="0"/>
                <a:cs typeface="Calibri" panose="020F0502020204030204" pitchFamily="34" charset="0"/>
              </a:rPr>
              <a:t>(ad esempio, codice fiscale / partita Iva errati).</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5822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102D1EA-A80B-4F00-A5B6-091360D16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72816"/>
            <a:ext cx="4695316" cy="2448272"/>
          </a:xfrm>
          <a:prstGeom prst="rect">
            <a:avLst/>
          </a:prstGeom>
        </p:spPr>
      </p:pic>
      <p:pic>
        <p:nvPicPr>
          <p:cNvPr id="4" name="Immagine 3">
            <a:extLst>
              <a:ext uri="{FF2B5EF4-FFF2-40B4-BE49-F238E27FC236}">
                <a16:creationId xmlns:a16="http://schemas.microsoft.com/office/drawing/2014/main" id="{B7C6B22A-A13B-49C1-91F3-743E90086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404664"/>
            <a:ext cx="3133955" cy="1008112"/>
          </a:xfrm>
          <a:prstGeom prst="rect">
            <a:avLst/>
          </a:prstGeom>
        </p:spPr>
      </p:pic>
      <p:pic>
        <p:nvPicPr>
          <p:cNvPr id="6" name="Immagine 5">
            <a:extLst>
              <a:ext uri="{FF2B5EF4-FFF2-40B4-BE49-F238E27FC236}">
                <a16:creationId xmlns:a16="http://schemas.microsoft.com/office/drawing/2014/main" id="{4FE71BCC-120B-4B25-97B6-5BDCDFA46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963" y="1772816"/>
            <a:ext cx="3993721" cy="2376264"/>
          </a:xfrm>
          <a:prstGeom prst="rect">
            <a:avLst/>
          </a:prstGeom>
        </p:spPr>
      </p:pic>
      <p:pic>
        <p:nvPicPr>
          <p:cNvPr id="7" name="Immagine 6">
            <a:extLst>
              <a:ext uri="{FF2B5EF4-FFF2-40B4-BE49-F238E27FC236}">
                <a16:creationId xmlns:a16="http://schemas.microsoft.com/office/drawing/2014/main" id="{BDD00673-CB38-4732-8176-5B847C6E9CB8}"/>
              </a:ext>
            </a:extLst>
          </p:cNvPr>
          <p:cNvPicPr>
            <a:picLocks noChangeAspect="1"/>
          </p:cNvPicPr>
          <p:nvPr/>
        </p:nvPicPr>
        <p:blipFill>
          <a:blip r:embed="rId5"/>
          <a:stretch>
            <a:fillRect/>
          </a:stretch>
        </p:blipFill>
        <p:spPr>
          <a:xfrm>
            <a:off x="2483768" y="4293096"/>
            <a:ext cx="3968268" cy="1872208"/>
          </a:xfrm>
          <a:prstGeom prst="rect">
            <a:avLst/>
          </a:prstGeom>
        </p:spPr>
      </p:pic>
      <p:sp>
        <p:nvSpPr>
          <p:cNvPr id="8" name="Rettangolo 7">
            <a:extLst>
              <a:ext uri="{FF2B5EF4-FFF2-40B4-BE49-F238E27FC236}">
                <a16:creationId xmlns:a16="http://schemas.microsoft.com/office/drawing/2014/main" id="{79880B2C-53A8-4BE6-A68F-E4C5680DD353}"/>
              </a:ext>
            </a:extLst>
          </p:cNvPr>
          <p:cNvSpPr/>
          <p:nvPr/>
        </p:nvSpPr>
        <p:spPr>
          <a:xfrm>
            <a:off x="300836" y="620688"/>
            <a:ext cx="3591241" cy="470000"/>
          </a:xfrm>
          <a:prstGeom prst="rect">
            <a:avLst/>
          </a:prstGeom>
        </p:spPr>
        <p:txBody>
          <a:bodyPr wrap="none">
            <a:spAutoFit/>
          </a:bodyPr>
          <a:lstStyle/>
          <a:p>
            <a:pPr algn="ctr">
              <a:lnSpc>
                <a:spcPct val="107000"/>
              </a:lnSpc>
              <a:spcAft>
                <a:spcPts val="800"/>
              </a:spcAft>
            </a:pPr>
            <a:r>
              <a:rPr lang="it-IT" sz="2400" b="1" dirty="0">
                <a:latin typeface="Calibri" panose="020F0502020204030204" pitchFamily="34" charset="0"/>
                <a:ea typeface="Calibri" panose="020F0502020204030204" pitchFamily="34" charset="0"/>
                <a:cs typeface="Times New Roman" panose="02020603050405020304" pitchFamily="18" charset="0"/>
              </a:rPr>
              <a:t>GLI STUMENTI OPERATIVI :</a:t>
            </a:r>
          </a:p>
        </p:txBody>
      </p:sp>
    </p:spTree>
    <p:extLst>
      <p:ext uri="{BB962C8B-B14F-4D97-AF65-F5344CB8AC3E}">
        <p14:creationId xmlns:p14="http://schemas.microsoft.com/office/powerpoint/2010/main" val="3181422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DCB3633-CD53-4149-9C37-6C318FE00FA6}"/>
              </a:ext>
            </a:extLst>
          </p:cNvPr>
          <p:cNvSpPr/>
          <p:nvPr/>
        </p:nvSpPr>
        <p:spPr>
          <a:xfrm>
            <a:off x="467544" y="2276872"/>
            <a:ext cx="8352928" cy="4216539"/>
          </a:xfrm>
          <a:prstGeom prst="rect">
            <a:avLst/>
          </a:prstGeom>
        </p:spPr>
        <p:txBody>
          <a:bodyPr wrap="square">
            <a:spAutoFit/>
          </a:bodyPr>
          <a:lstStyle/>
          <a:p>
            <a:r>
              <a:rPr lang="it-IT" sz="3200" b="1" dirty="0">
                <a:solidFill>
                  <a:srgbClr val="0070C0"/>
                </a:solidFill>
                <a:hlinkClick r:id="rId2">
                  <a:extLst>
                    <a:ext uri="{A12FA001-AC4F-418D-AE19-62706E023703}">
                      <ahyp:hlinkClr xmlns:ahyp="http://schemas.microsoft.com/office/drawing/2018/hyperlinkcolor" val="tx"/>
                    </a:ext>
                  </a:extLst>
                </a:hlinkClick>
              </a:rPr>
              <a:t>www.italsoluzioni.com</a:t>
            </a:r>
            <a:endParaRPr lang="it-IT" sz="3200" b="1" dirty="0">
              <a:solidFill>
                <a:srgbClr val="0070C0"/>
              </a:solidFill>
            </a:endParaRPr>
          </a:p>
          <a:p>
            <a:endParaRPr lang="it-IT" sz="2400" b="1" dirty="0"/>
          </a:p>
          <a:p>
            <a:r>
              <a:rPr lang="it-IT" sz="2400" b="1" dirty="0"/>
              <a:t>Nella pagina «L’azienda» -«Area Clienti»</a:t>
            </a:r>
          </a:p>
          <a:p>
            <a:r>
              <a:rPr lang="it-IT" sz="2400" b="1" dirty="0"/>
              <a:t>								 -         GDPR E </a:t>
            </a:r>
            <a:r>
              <a:rPr lang="it-IT" sz="2400" b="1" dirty="0" err="1"/>
              <a:t>Fatturaz</a:t>
            </a:r>
            <a:r>
              <a:rPr lang="it-IT" sz="2400" b="1" dirty="0"/>
              <a:t>. elettronica</a:t>
            </a:r>
          </a:p>
          <a:p>
            <a:pPr algn="ctr"/>
            <a:endParaRPr lang="it-IT" sz="2400" dirty="0"/>
          </a:p>
          <a:p>
            <a:pPr algn="ctr"/>
            <a:r>
              <a:rPr lang="it-IT" sz="2000" i="1" dirty="0"/>
              <a:t>oppure</a:t>
            </a:r>
          </a:p>
          <a:p>
            <a:pPr algn="ctr"/>
            <a:endParaRPr lang="it-IT" sz="2400" b="1" dirty="0"/>
          </a:p>
          <a:p>
            <a:r>
              <a:rPr lang="it-IT" sz="2400" dirty="0">
                <a:hlinkClick r:id="rId3"/>
              </a:rPr>
              <a:t>http://italsoluzioni.dyndns.org:8000/Fatturazione%20elettronica/</a:t>
            </a:r>
            <a:r>
              <a:rPr lang="it-IT" sz="2400" dirty="0"/>
              <a:t>      </a:t>
            </a:r>
          </a:p>
          <a:p>
            <a:endParaRPr lang="it-IT" sz="2400" b="1" dirty="0"/>
          </a:p>
          <a:p>
            <a:r>
              <a:rPr lang="it-IT" sz="2000" i="1" dirty="0">
                <a:solidFill>
                  <a:srgbClr val="002060"/>
                </a:solidFill>
              </a:rPr>
              <a:t>Provvederemo a recepire sulla documentazione ogni eventuale aggiornamento normativo</a:t>
            </a:r>
          </a:p>
        </p:txBody>
      </p:sp>
      <p:pic>
        <p:nvPicPr>
          <p:cNvPr id="4" name="Picture 2">
            <a:extLst>
              <a:ext uri="{FF2B5EF4-FFF2-40B4-BE49-F238E27FC236}">
                <a16:creationId xmlns:a16="http://schemas.microsoft.com/office/drawing/2014/main" id="{D189572F-1EA6-4A7B-A04A-D1EFEE8FD49E}"/>
              </a:ext>
            </a:extLst>
          </p:cNvPr>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4932040" y="260648"/>
            <a:ext cx="4001268" cy="139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a:extLst>
              <a:ext uri="{FF2B5EF4-FFF2-40B4-BE49-F238E27FC236}">
                <a16:creationId xmlns:a16="http://schemas.microsoft.com/office/drawing/2014/main" id="{813D9BCE-1AB3-408D-BF8F-48FC56367528}"/>
              </a:ext>
            </a:extLst>
          </p:cNvPr>
          <p:cNvSpPr/>
          <p:nvPr/>
        </p:nvSpPr>
        <p:spPr>
          <a:xfrm>
            <a:off x="611560" y="1916832"/>
            <a:ext cx="7056784" cy="461665"/>
          </a:xfrm>
          <a:prstGeom prst="rect">
            <a:avLst/>
          </a:prstGeom>
        </p:spPr>
        <p:txBody>
          <a:bodyPr wrap="square">
            <a:spAutoFit/>
          </a:bodyPr>
          <a:lstStyle/>
          <a:p>
            <a:r>
              <a:rPr lang="it-IT" sz="2400" dirty="0"/>
              <a:t>La presentazione la potrete visionare sul nostro sito:</a:t>
            </a:r>
          </a:p>
        </p:txBody>
      </p:sp>
      <p:pic>
        <p:nvPicPr>
          <p:cNvPr id="3" name="Immagine 2">
            <a:extLst>
              <a:ext uri="{FF2B5EF4-FFF2-40B4-BE49-F238E27FC236}">
                <a16:creationId xmlns:a16="http://schemas.microsoft.com/office/drawing/2014/main" id="{CE6112C2-630F-44E3-8D02-DD905DC9598B}"/>
              </a:ext>
            </a:extLst>
          </p:cNvPr>
          <p:cNvPicPr>
            <a:picLocks noChangeAspect="1"/>
          </p:cNvPicPr>
          <p:nvPr/>
        </p:nvPicPr>
        <p:blipFill>
          <a:blip r:embed="rId5"/>
          <a:stretch>
            <a:fillRect/>
          </a:stretch>
        </p:blipFill>
        <p:spPr>
          <a:xfrm>
            <a:off x="4427985" y="3501008"/>
            <a:ext cx="576064" cy="532060"/>
          </a:xfrm>
          <a:prstGeom prst="rect">
            <a:avLst/>
          </a:prstGeom>
        </p:spPr>
      </p:pic>
    </p:spTree>
    <p:extLst>
      <p:ext uri="{BB962C8B-B14F-4D97-AF65-F5344CB8AC3E}">
        <p14:creationId xmlns:p14="http://schemas.microsoft.com/office/powerpoint/2010/main" val="2890356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115E4C3-850C-44AA-8035-4DC5127C51B1}"/>
              </a:ext>
            </a:extLst>
          </p:cNvPr>
          <p:cNvSpPr/>
          <p:nvPr/>
        </p:nvSpPr>
        <p:spPr>
          <a:xfrm>
            <a:off x="1835696" y="2132856"/>
            <a:ext cx="5792098" cy="1261884"/>
          </a:xfrm>
          <a:prstGeom prst="rect">
            <a:avLst/>
          </a:prstGeom>
        </p:spPr>
        <p:txBody>
          <a:bodyPr wrap="none">
            <a:spAutoFit/>
          </a:bodyPr>
          <a:lstStyle/>
          <a:p>
            <a:r>
              <a:rPr lang="it-IT" sz="4800" dirty="0"/>
              <a:t>Grazie per l’attenzione</a:t>
            </a:r>
          </a:p>
          <a:p>
            <a:endParaRPr lang="it-IT" sz="2800" dirty="0"/>
          </a:p>
        </p:txBody>
      </p:sp>
      <p:sp>
        <p:nvSpPr>
          <p:cNvPr id="5" name="Rettangolo 4">
            <a:extLst>
              <a:ext uri="{FF2B5EF4-FFF2-40B4-BE49-F238E27FC236}">
                <a16:creationId xmlns:a16="http://schemas.microsoft.com/office/drawing/2014/main" id="{99812F8D-A66B-43CB-A23F-460C2107749D}"/>
              </a:ext>
            </a:extLst>
          </p:cNvPr>
          <p:cNvSpPr/>
          <p:nvPr/>
        </p:nvSpPr>
        <p:spPr>
          <a:xfrm>
            <a:off x="899592" y="3429000"/>
            <a:ext cx="7488832" cy="954107"/>
          </a:xfrm>
          <a:prstGeom prst="rect">
            <a:avLst/>
          </a:prstGeom>
        </p:spPr>
        <p:txBody>
          <a:bodyPr wrap="square">
            <a:spAutoFit/>
          </a:bodyPr>
          <a:lstStyle/>
          <a:p>
            <a:pPr algn="ctr"/>
            <a:r>
              <a:rPr lang="it-IT" sz="2800" dirty="0"/>
              <a:t>Lo staff di Italsoluzioni Srl  rimane a vostra completa  disposizione </a:t>
            </a:r>
          </a:p>
        </p:txBody>
      </p:sp>
      <p:pic>
        <p:nvPicPr>
          <p:cNvPr id="6" name="Picture 2">
            <a:extLst>
              <a:ext uri="{FF2B5EF4-FFF2-40B4-BE49-F238E27FC236}">
                <a16:creationId xmlns:a16="http://schemas.microsoft.com/office/drawing/2014/main" id="{2C23282B-315A-40F1-BBF8-133F86981588}"/>
              </a:ext>
            </a:extLst>
          </p:cNvPr>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2627784" y="260648"/>
            <a:ext cx="4128455"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a:extLst>
              <a:ext uri="{FF2B5EF4-FFF2-40B4-BE49-F238E27FC236}">
                <a16:creationId xmlns:a16="http://schemas.microsoft.com/office/drawing/2014/main" id="{EE0A1981-854E-4155-9AA0-81B1297E2FA3}"/>
              </a:ext>
            </a:extLst>
          </p:cNvPr>
          <p:cNvSpPr/>
          <p:nvPr/>
        </p:nvSpPr>
        <p:spPr>
          <a:xfrm>
            <a:off x="1043608" y="5157192"/>
            <a:ext cx="7128792" cy="984885"/>
          </a:xfrm>
          <a:prstGeom prst="rect">
            <a:avLst/>
          </a:prstGeom>
        </p:spPr>
        <p:txBody>
          <a:bodyPr wrap="square">
            <a:spAutoFit/>
          </a:bodyPr>
          <a:lstStyle/>
          <a:p>
            <a:pPr algn="ctr"/>
            <a:r>
              <a:rPr lang="it-IT" b="1" dirty="0"/>
              <a:t>ITALSOLUZIONI s.r.l. - </a:t>
            </a:r>
            <a:r>
              <a:rPr lang="it-IT" dirty="0"/>
              <a:t>Via Giuseppe Ungaretti, 7 – 14053 Canelli (AT)- </a:t>
            </a:r>
          </a:p>
          <a:p>
            <a:pPr algn="ctr"/>
            <a:r>
              <a:rPr lang="it-IT" sz="2000" b="1" dirty="0"/>
              <a:t>Tel 0141-831014</a:t>
            </a:r>
          </a:p>
          <a:p>
            <a:pPr algn="ctr"/>
            <a:r>
              <a:rPr lang="it-IT" b="1" dirty="0"/>
              <a:t>mail</a:t>
            </a:r>
            <a:r>
              <a:rPr lang="it-IT" b="1" dirty="0">
                <a:solidFill>
                  <a:srgbClr val="0070C0"/>
                </a:solidFill>
              </a:rPr>
              <a:t>:  </a:t>
            </a:r>
            <a:r>
              <a:rPr lang="it-IT" b="1" dirty="0">
                <a:solidFill>
                  <a:srgbClr val="0070C0"/>
                </a:solidFill>
                <a:hlinkClick r:id="rId3">
                  <a:extLst>
                    <a:ext uri="{A12FA001-AC4F-418D-AE19-62706E023703}">
                      <ahyp:hlinkClr xmlns:ahyp="http://schemas.microsoft.com/office/drawing/2018/hyperlinkcolor" val="tx"/>
                    </a:ext>
                  </a:extLst>
                </a:hlinkClick>
              </a:rPr>
              <a:t>info@italsoluzioni.com</a:t>
            </a:r>
            <a:r>
              <a:rPr lang="it-IT" b="1" dirty="0">
                <a:solidFill>
                  <a:srgbClr val="0070C0"/>
                </a:solidFill>
              </a:rPr>
              <a:t>   </a:t>
            </a:r>
            <a:r>
              <a:rPr lang="it-IT" b="1" dirty="0"/>
              <a:t>sito:  </a:t>
            </a:r>
            <a:r>
              <a:rPr lang="it-IT" sz="2000" b="1" dirty="0"/>
              <a:t>www.italsoluzioni.com</a:t>
            </a:r>
          </a:p>
        </p:txBody>
      </p:sp>
    </p:spTree>
    <p:extLst>
      <p:ext uri="{BB962C8B-B14F-4D97-AF65-F5344CB8AC3E}">
        <p14:creationId xmlns:p14="http://schemas.microsoft.com/office/powerpoint/2010/main" val="367172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4AD7F47-8543-42F2-B172-EF70FDDB0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3" y="288295"/>
            <a:ext cx="3024335" cy="1017211"/>
          </a:xfrm>
          <a:prstGeom prst="rect">
            <a:avLst/>
          </a:prstGeom>
        </p:spPr>
      </p:pic>
      <p:sp>
        <p:nvSpPr>
          <p:cNvPr id="4" name="Rettangolo 3">
            <a:extLst>
              <a:ext uri="{FF2B5EF4-FFF2-40B4-BE49-F238E27FC236}">
                <a16:creationId xmlns:a16="http://schemas.microsoft.com/office/drawing/2014/main" id="{303562C6-B35B-4525-B046-435083485EBD}"/>
              </a:ext>
            </a:extLst>
          </p:cNvPr>
          <p:cNvSpPr/>
          <p:nvPr/>
        </p:nvSpPr>
        <p:spPr>
          <a:xfrm>
            <a:off x="971600" y="1988840"/>
            <a:ext cx="7200800" cy="2831544"/>
          </a:xfrm>
          <a:prstGeom prst="rect">
            <a:avLst/>
          </a:prstGeom>
          <a:solidFill>
            <a:schemeClr val="accent1">
              <a:lumMod val="60000"/>
              <a:lumOff val="40000"/>
            </a:schemeClr>
          </a:solidFill>
          <a:ln>
            <a:solidFill>
              <a:srgbClr val="FF0000"/>
            </a:solidFill>
          </a:ln>
        </p:spPr>
        <p:txBody>
          <a:bodyPr wrap="square">
            <a:spAutoFit/>
          </a:bodyPr>
          <a:lstStyle/>
          <a:p>
            <a:r>
              <a:rPr lang="it-IT" sz="2000" b="1" dirty="0"/>
              <a:t>Dal  1° settembre 2018 </a:t>
            </a:r>
          </a:p>
          <a:p>
            <a:endParaRPr lang="it-IT" sz="2000" b="1" dirty="0"/>
          </a:p>
          <a:p>
            <a:pPr marL="342900" indent="-342900">
              <a:buFont typeface="Arial" panose="020B0604020202020204" pitchFamily="34" charset="0"/>
              <a:buChar char="•"/>
            </a:pPr>
            <a:r>
              <a:rPr lang="it-IT" sz="2000" dirty="0"/>
              <a:t>Gli acquisti effettuati </a:t>
            </a:r>
            <a:r>
              <a:rPr lang="it-IT" sz="2000" b="1" dirty="0"/>
              <a:t>(in regime </a:t>
            </a:r>
            <a:r>
              <a:rPr lang="it-IT" sz="2000" b="1" dirty="0" err="1"/>
              <a:t>Tax</a:t>
            </a:r>
            <a:r>
              <a:rPr lang="it-IT" sz="2000" b="1" dirty="0"/>
              <a:t> free shopping ) </a:t>
            </a:r>
            <a:r>
              <a:rPr lang="it-IT" sz="2000" dirty="0"/>
              <a:t>di beni del valore complessivo, al lordo dell'Iva, superiore a 155 euro destinati all'uso personale o familiare, da trasportarsi nei bagagli personali fuori del territorio doganale dell'Unione europea (in sgravio IVA).</a:t>
            </a:r>
          </a:p>
          <a:p>
            <a:pPr marL="342900" indent="-342900">
              <a:buFont typeface="Arial" panose="020B0604020202020204" pitchFamily="34" charset="0"/>
              <a:buChar char="•"/>
            </a:pPr>
            <a:endParaRPr lang="it-IT" sz="2000" dirty="0"/>
          </a:p>
          <a:p>
            <a:endParaRPr lang="it-IT" dirty="0"/>
          </a:p>
        </p:txBody>
      </p:sp>
    </p:spTree>
    <p:extLst>
      <p:ext uri="{BB962C8B-B14F-4D97-AF65-F5344CB8AC3E}">
        <p14:creationId xmlns:p14="http://schemas.microsoft.com/office/powerpoint/2010/main" val="317566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8500561F-A89A-4BEB-9D2F-4D35D001C76B}"/>
              </a:ext>
            </a:extLst>
          </p:cNvPr>
          <p:cNvGrpSpPr/>
          <p:nvPr/>
        </p:nvGrpSpPr>
        <p:grpSpPr>
          <a:xfrm>
            <a:off x="467544" y="2420888"/>
            <a:ext cx="8052182" cy="2016224"/>
            <a:chOff x="2709389" y="890000"/>
            <a:chExt cx="6612299" cy="808507"/>
          </a:xfrm>
        </p:grpSpPr>
        <p:sp>
          <p:nvSpPr>
            <p:cNvPr id="3" name="Rettangolo con angoli arrotondati 2">
              <a:extLst>
                <a:ext uri="{FF2B5EF4-FFF2-40B4-BE49-F238E27FC236}">
                  <a16:creationId xmlns:a16="http://schemas.microsoft.com/office/drawing/2014/main" id="{615F19B3-4092-4109-A39B-7E9CCBD2DB0A}"/>
                </a:ext>
              </a:extLst>
            </p:cNvPr>
            <p:cNvSpPr/>
            <p:nvPr/>
          </p:nvSpPr>
          <p:spPr>
            <a:xfrm>
              <a:off x="2709389" y="890000"/>
              <a:ext cx="6612299" cy="808507"/>
            </a:xfrm>
            <a:prstGeom prst="roundRect">
              <a:avLst/>
            </a:prstGeom>
            <a:solidFill>
              <a:srgbClr val="FF0000">
                <a:alpha val="90000"/>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4" name="CasellaDiTesto 3">
              <a:extLst>
                <a:ext uri="{FF2B5EF4-FFF2-40B4-BE49-F238E27FC236}">
                  <a16:creationId xmlns:a16="http://schemas.microsoft.com/office/drawing/2014/main" id="{E76F735D-4DF2-4478-B47A-CAB1BE059F01}"/>
                </a:ext>
              </a:extLst>
            </p:cNvPr>
            <p:cNvSpPr txBox="1"/>
            <p:nvPr/>
          </p:nvSpPr>
          <p:spPr>
            <a:xfrm>
              <a:off x="2886784" y="953624"/>
              <a:ext cx="6267950" cy="687133"/>
            </a:xfrm>
            <a:prstGeom prst="rect">
              <a:avLst/>
            </a:prstGeom>
            <a:solidFill>
              <a:srgbClr val="DEF95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r>
                <a:rPr lang="it-IT" sz="2400" b="1" dirty="0"/>
                <a:t>Dal 1° gennaio 2019 l’obbligo di fatturazione elettronica </a:t>
              </a:r>
              <a:r>
                <a:rPr lang="it-IT" sz="2400" dirty="0"/>
                <a:t>sarà esteso </a:t>
              </a:r>
              <a:r>
                <a:rPr lang="it-IT" sz="2400" u="sng" dirty="0"/>
                <a:t>a tutte le cessioni di beni e prestazioni di servizi tra imprese e verso i consumatori finali.</a:t>
              </a:r>
            </a:p>
          </p:txBody>
        </p:sp>
      </p:grpSp>
      <p:pic>
        <p:nvPicPr>
          <p:cNvPr id="5" name="Immagine 4">
            <a:extLst>
              <a:ext uri="{FF2B5EF4-FFF2-40B4-BE49-F238E27FC236}">
                <a16:creationId xmlns:a16="http://schemas.microsoft.com/office/drawing/2014/main" id="{7D040791-4FFD-49ED-965B-8AD606144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76672"/>
            <a:ext cx="3024335" cy="1017211"/>
          </a:xfrm>
          <a:prstGeom prst="rect">
            <a:avLst/>
          </a:prstGeom>
        </p:spPr>
      </p:pic>
    </p:spTree>
    <p:extLst>
      <p:ext uri="{BB962C8B-B14F-4D97-AF65-F5344CB8AC3E}">
        <p14:creationId xmlns:p14="http://schemas.microsoft.com/office/powerpoint/2010/main" val="193323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71FE661-1E94-46ED-B767-635A92E9E43C}"/>
              </a:ext>
            </a:extLst>
          </p:cNvPr>
          <p:cNvSpPr/>
          <p:nvPr/>
        </p:nvSpPr>
        <p:spPr>
          <a:xfrm>
            <a:off x="611560" y="1772816"/>
            <a:ext cx="7776864" cy="2554545"/>
          </a:xfrm>
          <a:prstGeom prst="rect">
            <a:avLst/>
          </a:prstGeom>
        </p:spPr>
        <p:txBody>
          <a:bodyPr wrap="square">
            <a:spAutoFit/>
          </a:bodyPr>
          <a:lstStyle/>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p:txBody>
      </p:sp>
      <p:pic>
        <p:nvPicPr>
          <p:cNvPr id="4" name="Immagine 3">
            <a:extLst>
              <a:ext uri="{FF2B5EF4-FFF2-40B4-BE49-F238E27FC236}">
                <a16:creationId xmlns:a16="http://schemas.microsoft.com/office/drawing/2014/main" id="{5477DF9E-B775-4560-A7FF-CA8986A72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88640"/>
            <a:ext cx="3024335" cy="1017211"/>
          </a:xfrm>
          <a:prstGeom prst="rect">
            <a:avLst/>
          </a:prstGeom>
        </p:spPr>
      </p:pic>
      <p:grpSp>
        <p:nvGrpSpPr>
          <p:cNvPr id="5" name="Gruppo 4">
            <a:extLst>
              <a:ext uri="{FF2B5EF4-FFF2-40B4-BE49-F238E27FC236}">
                <a16:creationId xmlns:a16="http://schemas.microsoft.com/office/drawing/2014/main" id="{D22E3AC8-493E-4ECC-952E-CAD16A21E7B0}"/>
              </a:ext>
            </a:extLst>
          </p:cNvPr>
          <p:cNvGrpSpPr/>
          <p:nvPr/>
        </p:nvGrpSpPr>
        <p:grpSpPr>
          <a:xfrm>
            <a:off x="467544" y="2348880"/>
            <a:ext cx="8208912" cy="880515"/>
            <a:chOff x="2709389" y="817992"/>
            <a:chExt cx="6741003" cy="880515"/>
          </a:xfrm>
          <a:scene3d>
            <a:camera prst="orthographicFront">
              <a:rot lat="0" lon="0" rev="0"/>
            </a:camera>
            <a:lightRig rig="soft" dir="t">
              <a:rot lat="0" lon="0" rev="0"/>
            </a:lightRig>
          </a:scene3d>
        </p:grpSpPr>
        <p:sp>
          <p:nvSpPr>
            <p:cNvPr id="6" name="Rettangolo con angoli arrotondati 5">
              <a:extLst>
                <a:ext uri="{FF2B5EF4-FFF2-40B4-BE49-F238E27FC236}">
                  <a16:creationId xmlns:a16="http://schemas.microsoft.com/office/drawing/2014/main" id="{417C95C4-5010-4D21-A5C0-EA4013F9C801}"/>
                </a:ext>
              </a:extLst>
            </p:cNvPr>
            <p:cNvSpPr/>
            <p:nvPr/>
          </p:nvSpPr>
          <p:spPr>
            <a:xfrm>
              <a:off x="2709389" y="890000"/>
              <a:ext cx="6612299" cy="808507"/>
            </a:xfrm>
            <a:prstGeom prst="round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7" name="CasellaDiTesto 6">
              <a:extLst>
                <a:ext uri="{FF2B5EF4-FFF2-40B4-BE49-F238E27FC236}">
                  <a16:creationId xmlns:a16="http://schemas.microsoft.com/office/drawing/2014/main" id="{FB63854B-03A2-45E4-A235-9CFEC23DD271}"/>
                </a:ext>
              </a:extLst>
            </p:cNvPr>
            <p:cNvSpPr txBox="1"/>
            <p:nvPr/>
          </p:nvSpPr>
          <p:spPr>
            <a:xfrm>
              <a:off x="2768521" y="817992"/>
              <a:ext cx="6681871" cy="865203"/>
            </a:xfrm>
            <a:prstGeom prst="rect">
              <a:avLst/>
            </a:prstGeom>
            <a:solidFill>
              <a:schemeClr val="accent1">
                <a:lumMod val="60000"/>
                <a:lumOff val="4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marL="342900" indent="-342900" fontAlgn="base">
                <a:buFont typeface="Wingdings" panose="05000000000000000000" pitchFamily="2" charset="2"/>
                <a:buChar char="q"/>
              </a:pPr>
              <a:r>
                <a:rPr lang="it-IT" sz="2200" b="1" dirty="0"/>
                <a:t>Niente fatturazione elettronica per minimi e forfettari</a:t>
              </a:r>
            </a:p>
          </p:txBody>
        </p:sp>
      </p:grpSp>
      <p:grpSp>
        <p:nvGrpSpPr>
          <p:cNvPr id="8" name="Gruppo 7">
            <a:extLst>
              <a:ext uri="{FF2B5EF4-FFF2-40B4-BE49-F238E27FC236}">
                <a16:creationId xmlns:a16="http://schemas.microsoft.com/office/drawing/2014/main" id="{521AFBAB-36A9-47AE-9949-ABE11BB46DA1}"/>
              </a:ext>
            </a:extLst>
          </p:cNvPr>
          <p:cNvGrpSpPr/>
          <p:nvPr/>
        </p:nvGrpSpPr>
        <p:grpSpPr>
          <a:xfrm>
            <a:off x="467544" y="3645024"/>
            <a:ext cx="8208912" cy="1296144"/>
            <a:chOff x="2709389" y="890000"/>
            <a:chExt cx="6741003" cy="808507"/>
          </a:xfrm>
        </p:grpSpPr>
        <p:sp>
          <p:nvSpPr>
            <p:cNvPr id="9" name="Rettangolo con angoli arrotondati 8">
              <a:extLst>
                <a:ext uri="{FF2B5EF4-FFF2-40B4-BE49-F238E27FC236}">
                  <a16:creationId xmlns:a16="http://schemas.microsoft.com/office/drawing/2014/main" id="{0D49E13A-9DD6-4E25-A9EC-33C274381274}"/>
                </a:ext>
              </a:extLst>
            </p:cNvPr>
            <p:cNvSpPr/>
            <p:nvPr/>
          </p:nvSpPr>
          <p:spPr>
            <a:xfrm>
              <a:off x="2709389" y="890000"/>
              <a:ext cx="6612299" cy="80850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0" name="CasellaDiTesto 9">
              <a:extLst>
                <a:ext uri="{FF2B5EF4-FFF2-40B4-BE49-F238E27FC236}">
                  <a16:creationId xmlns:a16="http://schemas.microsoft.com/office/drawing/2014/main" id="{07DDAC0E-7F70-4116-9A14-3B8299554E22}"/>
                </a:ext>
              </a:extLst>
            </p:cNvPr>
            <p:cNvSpPr txBox="1"/>
            <p:nvPr/>
          </p:nvSpPr>
          <p:spPr>
            <a:xfrm>
              <a:off x="2768521" y="953624"/>
              <a:ext cx="6681871" cy="729571"/>
            </a:xfrm>
            <a:prstGeom prst="rect">
              <a:avLst/>
            </a:prstGeom>
            <a:solidFill>
              <a:schemeClr val="accent1">
                <a:lumMod val="60000"/>
                <a:lumOff val="40000"/>
              </a:schemeClr>
            </a:solidFill>
            <a:ln>
              <a:solidFill>
                <a:schemeClr val="accent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marL="285750" indent="-285750">
                <a:buFont typeface="Wingdings" panose="05000000000000000000" pitchFamily="2" charset="2"/>
                <a:buChar char="q"/>
              </a:pPr>
              <a:r>
                <a:rPr lang="it-IT" sz="2200" b="1" dirty="0"/>
                <a:t>Niente fatturazione elettronica per le operazioni di cessione di beni o prestazioni di servizi nei confronti di soggetti che non sono stabiliti in Italia. </a:t>
              </a:r>
            </a:p>
          </p:txBody>
        </p:sp>
      </p:grpSp>
      <p:sp>
        <p:nvSpPr>
          <p:cNvPr id="11" name="Rettangolo 10">
            <a:extLst>
              <a:ext uri="{FF2B5EF4-FFF2-40B4-BE49-F238E27FC236}">
                <a16:creationId xmlns:a16="http://schemas.microsoft.com/office/drawing/2014/main" id="{1996D303-012A-41CE-810F-DBEE3EF4EDCE}"/>
              </a:ext>
            </a:extLst>
          </p:cNvPr>
          <p:cNvSpPr/>
          <p:nvPr/>
        </p:nvSpPr>
        <p:spPr>
          <a:xfrm>
            <a:off x="611560" y="764704"/>
            <a:ext cx="3168352" cy="615553"/>
          </a:xfrm>
          <a:prstGeom prst="rect">
            <a:avLst/>
          </a:prstGeom>
        </p:spPr>
        <p:txBody>
          <a:bodyPr wrap="square">
            <a:spAutoFit/>
          </a:bodyPr>
          <a:lstStyle/>
          <a:p>
            <a:r>
              <a:rPr lang="it-IT" sz="3400" b="1" dirty="0"/>
              <a:t>Eccezioni: </a:t>
            </a:r>
          </a:p>
        </p:txBody>
      </p:sp>
    </p:spTree>
    <p:extLst>
      <p:ext uri="{BB962C8B-B14F-4D97-AF65-F5344CB8AC3E}">
        <p14:creationId xmlns:p14="http://schemas.microsoft.com/office/powerpoint/2010/main" val="285558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0B1896-E60F-41EE-B58D-E2DAECA2450C}"/>
              </a:ext>
            </a:extLst>
          </p:cNvPr>
          <p:cNvSpPr>
            <a:spLocks noGrp="1"/>
          </p:cNvSpPr>
          <p:nvPr>
            <p:ph type="title"/>
          </p:nvPr>
        </p:nvSpPr>
        <p:spPr/>
        <p:txBody>
          <a:bodyPr>
            <a:normAutofit/>
          </a:bodyPr>
          <a:lstStyle/>
          <a:p>
            <a:r>
              <a:rPr lang="it-IT" sz="2800" b="1" dirty="0">
                <a:solidFill>
                  <a:schemeClr val="tx1"/>
                </a:solidFill>
                <a:latin typeface="+mn-lt"/>
              </a:rPr>
              <a:t>Che cos’ è la fattura elettronica?</a:t>
            </a:r>
          </a:p>
        </p:txBody>
      </p:sp>
      <p:sp>
        <p:nvSpPr>
          <p:cNvPr id="4" name="Segnaposto contenuto 3">
            <a:extLst>
              <a:ext uri="{FF2B5EF4-FFF2-40B4-BE49-F238E27FC236}">
                <a16:creationId xmlns:a16="http://schemas.microsoft.com/office/drawing/2014/main" id="{08C2047E-7FD4-4BA4-B057-C68575DF4E5E}"/>
              </a:ext>
            </a:extLst>
          </p:cNvPr>
          <p:cNvSpPr>
            <a:spLocks noGrp="1"/>
          </p:cNvSpPr>
          <p:nvPr>
            <p:ph idx="1"/>
          </p:nvPr>
        </p:nvSpPr>
        <p:spPr>
          <a:xfrm>
            <a:off x="822959" y="1845734"/>
            <a:ext cx="7709481" cy="2957733"/>
          </a:xfrm>
          <a:prstGeom prst="rect">
            <a:avLst/>
          </a:prstGeom>
        </p:spPr>
        <p:txBody>
          <a:bodyPr wrap="square">
            <a:spAutoFit/>
          </a:bodyPr>
          <a:lstStyle/>
          <a:p>
            <a:pPr algn="just"/>
            <a:r>
              <a:rPr lang="it-IT" sz="2400" dirty="0">
                <a:solidFill>
                  <a:schemeClr val="tx1"/>
                </a:solidFill>
              </a:rPr>
              <a:t>Per  fattura elettronica non si intende solo la fattura generata in formato digitale, ma si deve intendere </a:t>
            </a:r>
            <a:r>
              <a:rPr lang="it-IT" sz="2400" b="1" dirty="0">
                <a:solidFill>
                  <a:schemeClr val="tx1"/>
                </a:solidFill>
              </a:rPr>
              <a:t>tutto il processo digitale </a:t>
            </a:r>
            <a:r>
              <a:rPr lang="it-IT" sz="2400" dirty="0">
                <a:solidFill>
                  <a:schemeClr val="tx1"/>
                </a:solidFill>
              </a:rPr>
              <a:t>che gestisce le fatture nel corso  dell’intero ciclo di vita che le caratterizza: </a:t>
            </a:r>
          </a:p>
          <a:p>
            <a:pPr algn="just"/>
            <a:r>
              <a:rPr lang="it-IT" sz="2400" dirty="0">
                <a:solidFill>
                  <a:schemeClr val="tx1"/>
                </a:solidFill>
              </a:rPr>
              <a:t>1) generazione file in formato «XML»</a:t>
            </a:r>
          </a:p>
          <a:p>
            <a:pPr algn="just"/>
            <a:r>
              <a:rPr lang="it-IT" sz="2400" dirty="0">
                <a:solidFill>
                  <a:schemeClr val="tx1"/>
                </a:solidFill>
              </a:rPr>
              <a:t>2) emissione/ricezione della fattura elettronica</a:t>
            </a:r>
          </a:p>
          <a:p>
            <a:pPr algn="just"/>
            <a:r>
              <a:rPr lang="it-IT" sz="2400" dirty="0">
                <a:solidFill>
                  <a:schemeClr val="tx1"/>
                </a:solidFill>
              </a:rPr>
              <a:t>3) conservazione digitale a norma di legge.</a:t>
            </a:r>
          </a:p>
        </p:txBody>
      </p:sp>
      <p:pic>
        <p:nvPicPr>
          <p:cNvPr id="6" name="Immagine 5">
            <a:extLst>
              <a:ext uri="{FF2B5EF4-FFF2-40B4-BE49-F238E27FC236}">
                <a16:creationId xmlns:a16="http://schemas.microsoft.com/office/drawing/2014/main" id="{76C584E8-AEE9-43B7-856D-6AF92FC37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3" y="288295"/>
            <a:ext cx="3024335" cy="1017211"/>
          </a:xfrm>
          <a:prstGeom prst="rect">
            <a:avLst/>
          </a:prstGeom>
        </p:spPr>
      </p:pic>
    </p:spTree>
    <p:extLst>
      <p:ext uri="{BB962C8B-B14F-4D97-AF65-F5344CB8AC3E}">
        <p14:creationId xmlns:p14="http://schemas.microsoft.com/office/powerpoint/2010/main" val="225784623"/>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6695</TotalTime>
  <Words>2806</Words>
  <Application>Microsoft Office PowerPoint</Application>
  <PresentationFormat>Presentazione su schermo (4:3)</PresentationFormat>
  <Paragraphs>319</Paragraphs>
  <Slides>55</Slides>
  <Notes>1</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55</vt:i4>
      </vt:variant>
    </vt:vector>
  </HeadingPairs>
  <TitlesOfParts>
    <vt:vector size="70" baseType="lpstr">
      <vt:lpstr>MS PGothic</vt:lpstr>
      <vt:lpstr>&amp;quot</vt:lpstr>
      <vt:lpstr>Arial</vt:lpstr>
      <vt:lpstr>Calibri</vt:lpstr>
      <vt:lpstr>Calibri Light</vt:lpstr>
      <vt:lpstr>Courier New</vt:lpstr>
      <vt:lpstr>Helvetica Light</vt:lpstr>
      <vt:lpstr>Open Sans</vt:lpstr>
      <vt:lpstr>Open Sans</vt:lpstr>
      <vt:lpstr>Tahoma</vt:lpstr>
      <vt:lpstr>Times New Roman</vt:lpstr>
      <vt:lpstr>Trebuchet MS</vt:lpstr>
      <vt:lpstr>Verdana</vt:lpstr>
      <vt:lpstr>Wingdings</vt:lpstr>
      <vt:lpstr>Retrospettivo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Che cos’ è la fattura elettronica?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conservazione della fattura</vt:lpstr>
      <vt:lpstr>Presentazione standard di PowerPoint</vt:lpstr>
      <vt:lpstr>Presentazione standard di PowerPoint</vt:lpstr>
      <vt:lpstr>Presentazione standard di PowerPoint</vt:lpstr>
      <vt:lpstr>Presentazione standard di PowerPoint</vt:lpstr>
      <vt:lpstr>L’emissione della fattura Attenzione alle  ricevute</vt:lpstr>
      <vt:lpstr>L’emissione della fattura Tramite PEC</vt:lpstr>
      <vt:lpstr>L’emissione della fattura Tramite DocEasy</vt:lpstr>
      <vt:lpstr>L’emissione della fattura La data di emissione</vt:lpstr>
      <vt:lpstr>L’emissione della fattura Bollo virtuale</vt:lpstr>
      <vt:lpstr>La ricezione della fattura</vt:lpstr>
      <vt:lpstr>La ricezione della fattura</vt:lpstr>
      <vt:lpstr>Passo 1 Accedere al sito Fatture e Corrispettivi dell’Agenzia delle Entrate e selezionare il link in basso a sinistra “Registrazione dell’indirizzo telematico dove ricevere tutte le fatture elettroniche” </vt:lpstr>
      <vt:lpstr>Presentazione standard di PowerPoint</vt:lpstr>
      <vt:lpstr>Presentazione standard di PowerPoint</vt:lpstr>
      <vt:lpstr>La ricezione della fattura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MODULO  WORKFLOW</dc:title>
  <dc:creator>Silvia</dc:creator>
  <cp:lastModifiedBy>Stella Perocchio</cp:lastModifiedBy>
  <cp:revision>339</cp:revision>
  <cp:lastPrinted>2018-09-12T15:51:18Z</cp:lastPrinted>
  <dcterms:created xsi:type="dcterms:W3CDTF">2017-09-28T10:20:57Z</dcterms:created>
  <dcterms:modified xsi:type="dcterms:W3CDTF">2018-11-06T16:51:52Z</dcterms:modified>
</cp:coreProperties>
</file>